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4" r:id="rId1"/>
  </p:sldMasterIdLst>
  <p:notesMasterIdLst>
    <p:notesMasterId r:id="rId110"/>
  </p:notesMasterIdLst>
  <p:sldIdLst>
    <p:sldId id="256" r:id="rId2"/>
    <p:sldId id="401" r:id="rId3"/>
    <p:sldId id="257" r:id="rId4"/>
    <p:sldId id="404" r:id="rId5"/>
    <p:sldId id="300" r:id="rId6"/>
    <p:sldId id="301" r:id="rId7"/>
    <p:sldId id="302" r:id="rId8"/>
    <p:sldId id="305" r:id="rId9"/>
    <p:sldId id="258"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3" r:id="rId25"/>
    <p:sldId id="322" r:id="rId26"/>
    <p:sldId id="324" r:id="rId27"/>
    <p:sldId id="325" r:id="rId28"/>
    <p:sldId id="326" r:id="rId29"/>
    <p:sldId id="327" r:id="rId30"/>
    <p:sldId id="328" r:id="rId31"/>
    <p:sldId id="329" r:id="rId32"/>
    <p:sldId id="330" r:id="rId33"/>
    <p:sldId id="331" r:id="rId34"/>
    <p:sldId id="332" r:id="rId35"/>
    <p:sldId id="335" r:id="rId36"/>
    <p:sldId id="333"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4"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 id="367" r:id="rId68"/>
    <p:sldId id="370" r:id="rId69"/>
    <p:sldId id="368"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402" r:id="rId97"/>
    <p:sldId id="397" r:id="rId98"/>
    <p:sldId id="398" r:id="rId99"/>
    <p:sldId id="399" r:id="rId100"/>
    <p:sldId id="400" r:id="rId101"/>
    <p:sldId id="403" r:id="rId102"/>
    <p:sldId id="406" r:id="rId103"/>
    <p:sldId id="265" r:id="rId104"/>
    <p:sldId id="408" r:id="rId105"/>
    <p:sldId id="409" r:id="rId106"/>
    <p:sldId id="410" r:id="rId107"/>
    <p:sldId id="411" r:id="rId108"/>
    <p:sldId id="412" r:id="rId109"/>
  </p:sldIdLst>
  <p:sldSz cx="9144000" cy="5143500" type="screen16x9"/>
  <p:notesSz cx="6858000" cy="9144000"/>
  <p:embeddedFontLst>
    <p:embeddedFont>
      <p:font typeface="Bebas Neue" panose="020B0606020202050201" pitchFamily="34" charset="0"/>
      <p:regular r:id="rId111"/>
    </p:embeddedFont>
    <p:embeddedFont>
      <p:font typeface="Calibri" panose="020F0502020204030204" pitchFamily="34" charset="0"/>
      <p:regular r:id="rId112"/>
      <p:bold r:id="rId113"/>
      <p:italic r:id="rId114"/>
      <p:boldItalic r:id="rId115"/>
    </p:embeddedFont>
    <p:embeddedFont>
      <p:font typeface="Inter Tight Light" pitchFamily="2" charset="0"/>
      <p:regular r:id="rId116"/>
      <p:italic r:id="rId117"/>
    </p:embeddedFont>
    <p:embeddedFont>
      <p:font typeface="Karla" pitchFamily="2" charset="0"/>
      <p:regular r:id="rId118"/>
      <p:bold r:id="rId119"/>
    </p:embeddedFont>
    <p:embeddedFont>
      <p:font typeface="Oswald" pitchFamily="2" charset="0"/>
      <p:regular r:id="rId120"/>
      <p:bold r:id="rId121"/>
    </p:embeddedFont>
    <p:embeddedFont>
      <p:font typeface="Oswald bold" pitchFamily="2" charset="0"/>
      <p:bold r:id="rId122"/>
    </p:embeddedFont>
    <p:embeddedFont>
      <p:font typeface="Oswald Light" pitchFamily="2" charset="0"/>
      <p:regular r:id="rId123"/>
    </p:embeddedFont>
    <p:embeddedFont>
      <p:font typeface="Rubik Black" panose="020B0604020202020204" charset="-79"/>
      <p:bold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E7"/>
    <a:srgbClr val="FCF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3B0D71-4E64-4B7A-8608-AA9BDD947B3B}">
  <a:tblStyle styleId="{2F3B0D71-4E64-4B7A-8608-AA9BDD947B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2E1A82-3AC4-4348-A35F-1EB8413DC66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07" autoAdjust="0"/>
    <p:restoredTop sz="96086" autoAdjust="0"/>
  </p:normalViewPr>
  <p:slideViewPr>
    <p:cSldViewPr snapToGrid="0">
      <p:cViewPr varScale="1">
        <p:scale>
          <a:sx n="135" d="100"/>
          <a:sy n="135" d="100"/>
        </p:scale>
        <p:origin x="1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3.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fntdata"/><Relationship Id="rId118" Type="http://schemas.openxmlformats.org/officeDocument/2006/relationships/font" Target="fonts/font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4.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0.fntdata"/><Relationship Id="rId125"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0.472"/>
    </inkml:context>
    <inkml:brush xml:id="br0">
      <inkml:brushProperty name="width" value="0.05" units="cm"/>
      <inkml:brushProperty name="height" value="0.05" units="cm"/>
      <inkml:brushProperty name="color" value="#E71224"/>
    </inkml:brush>
  </inkml:definitions>
  <inkml:trace contextRef="#ctx0" brushRef="#br0">0 1397 24575,'1'-13'0,"0"0"0,1 0 0,0 1 0,1-1 0,0 1 0,1 0 0,0 0 0,1 0 0,1 0 0,0 1 0,0 0 0,1 0 0,0 0 0,1 1 0,0 0 0,1 1 0,0 0 0,1 0 0,-1 1 0,22-13 0,1 0 0,0-1 0,-1-1 0,-1-1 0,-1-2 0,-1-2 0,44-55 0,-72 82 0,8-10 0,0 0 0,1 0 0,1 1 0,-1 0 0,2 1 0,-1 0 0,1 0 0,23-13 0,15-4 0,-2-2 0,-1-3 0,-1-1 0,54-51 0,-77 66 0,0 1 0,0 1 0,2 1 0,-1 1 0,2 2 0,32-12 0,-18 7 0,55-31 0,-13-8 0,-60 39 0,1 1 0,1 0 0,0 2 0,1 0 0,38-13 0,-33 15 0,53-26 0,-66 27 0,1 2 0,0 0 0,0 1 0,0 0 0,1 2 0,0 0 0,1 1 0,18-2 0,-12 3 0,1 0 0,-1-2 0,46-16 0,-46 13 0,0 1 0,1 1 0,44-5 0,178-21 0,-168 18 0,140-6 0,-166 20 0,-1-3 0,76-12 0,-53 5 0,0 4 0,151 6 0,-85 3 0,41 0 0,200-7 0,-292-10 0,-75 10 0,0 1 0,-1 0 0,1 1 0,0 1 0,1 0 0,-1 1 0,0 1 0,0 1 0,17 3 0,41 14 0,-1 4 0,-1 3 0,112 58 0,-160-72 0,0-1 0,52 15 0,-45-17 0,45 21 0,76 46 0,-121-63 0,52 15 0,-51-19 0,45 20 0,-67-24 0,0 1 0,0-1 0,-1 2 0,0-1 0,0 1 0,0 0 0,-1 1 0,10 11 0,-6-6 0,1-1 0,1 0 0,0-1 0,1-1 0,0 0 0,1-1 0,23 10 0,-23-12 0,0 1 0,0 1 0,-1 0 0,0 2 0,0-1 0,-2 1 0,21 22 0,-2 5 0,2-1 0,54 48 0,-13-30 0,-47-36 0,-1 1 0,28 28 0,-46-40 0,8 10 0,1-1 0,39 28 0,-47-37 0,1 1 0,-2 0 0,1 0 0,-1 1 0,-1 1 0,10 13 0,-9-11 0,1-1 0,0 0 0,1 0 0,15 13 0,34 32 122,-23-19-1609,-22-25-5339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03:45:43.373"/>
    </inkml:context>
    <inkml:brush xml:id="br0">
      <inkml:brushProperty name="width" value="0.05" units="cm"/>
      <inkml:brushProperty name="height" value="0.05" units="cm"/>
      <inkml:brushProperty name="color" value="#E71224"/>
    </inkml:brush>
  </inkml:definitions>
  <inkml:trace contextRef="#ctx0" brushRef="#br0">0 159 24575,'27'2'0,"0"1"0,47 10 0,-32-4 0,-11-2 0,0 1 0,-1 2 0,0 1 0,-1 1 0,32 19 0,-12-8 0,-36-18 0,1 1 0,-1 1 0,0 0 0,-1 0 0,0 2 0,12 9 0,-12-6 0,-8-7 0,1 0 0,-1-1 0,1 0 0,0 0 0,1 0 0,-1-1 0,6 4 0,-10-7 0,0 0 0,0 0 0,-1 1 0,1-1 0,0 0 0,-1 0 0,1 0 0,0 0 0,0 0 0,-1 0 0,1 0 0,0 0 0,-1 0 0,1-1 0,0 1 0,0 0 0,-1 0 0,1-1 0,0 1 0,-1 0 0,1-1 0,-1 1 0,1 0 0,0-1 0,0 0 0,1-1 0,-1-1 0,0 1 0,0 0 0,1-1 0,-2 1 0,1 0 0,0-1 0,0 1 0,-1-1 0,1 1 0,-1-5 0,5-96 0,-5 74 0,1 0 0,7-42 0,7-27-1365,-12 70-5461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4d2792e9d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4d2792e9d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5132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125d80b41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125d80b41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3219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6891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5960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1184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0601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7327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092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89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Times New Roman" panose="02020603050405020304" pitchFamily="18" charset="0"/>
              </a:rPr>
              <a:t>Phương thức khảo sát qua tài liệu giúp chúng em hiểu rõ hơn về hệ thống và đưa ra các đề xuất cải tiến để nâng cao hiệu quả và độ tin cậy của hệ thống. Tuy nhiên, việc khảo sát này cũng cần được kết hợp với các phương pháp khảo sát khác để đánh giá toàn diện hệ thống quản lý điện thoại thông minh. Vì điều kiện không cho phép nên chúng em không thể thực hiện phương thức khảo sát thực tế.</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3612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98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Oswald Light" pitchFamily="2" charset="0"/>
                <a:ea typeface="Times New Roman" panose="02020603050405020304" pitchFamily="18" charset="0"/>
              </a:rPr>
              <a:t>Kết quả khảo sát cho thấy hệ thống quản lý hàng tồn kho hiện tại của doanh nghiệp nhỏ lẻ gặp phải nhiều vấn đề và hạn chế. </a:t>
            </a:r>
            <a:endParaRPr/>
          </a:p>
        </p:txBody>
      </p:sp>
    </p:spTree>
    <p:extLst>
      <p:ext uri="{BB962C8B-B14F-4D97-AF65-F5344CB8AC3E}">
        <p14:creationId xmlns:p14="http://schemas.microsoft.com/office/powerpoint/2010/main" val="317574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169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54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565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957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98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12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072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Hệ thống quản lý điện thoại theo mã IMEI có nhiều ưu điểm so với hệ thống quản lý điện thoại truyền thống không theo mã IMEI, bao gồm:</a:t>
            </a:r>
            <a:endParaRPr lang="en-US" sz="180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Tóm lại, hệ thống quản lý điện thoại theo mã IMEI có nhiều ưu điểm so với hệ thống quản lý điện thoại truyền thống không theo mã IMEI, đặc biệt là tính chính xác, tính bảo mật, tính hiệu quả.</a:t>
            </a:r>
            <a:endParaRPr lang="en-US" sz="180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66812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888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58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41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477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083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154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66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029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e1613f9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e1613f9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87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18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16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621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922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382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008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487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04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948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91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446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201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2411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248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311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191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168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0178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189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2358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29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902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120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316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13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833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908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755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626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027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157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22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692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1275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86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0239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376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744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8211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5153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2097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664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4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1161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3537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2277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5632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3164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3315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809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2170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3262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1734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619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525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60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1377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804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2457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7163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4263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9465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0045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9337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58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fb8bc67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fb8bc67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8962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8304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197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0061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4e1613f9b3_1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4e1613f9b3_1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854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1846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4e084505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e084505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0576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1084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4e1613f9b3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e1613f9b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5774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4e1613f9b3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e1613f9b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717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0" name="Google Shape;10;p2"/>
          <p:cNvGrpSpPr/>
          <p:nvPr/>
        </p:nvGrpSpPr>
        <p:grpSpPr>
          <a:xfrm>
            <a:off x="274200" y="274200"/>
            <a:ext cx="8687100" cy="4686600"/>
            <a:chOff x="274200" y="274200"/>
            <a:chExt cx="8687100" cy="4686600"/>
          </a:xfrm>
        </p:grpSpPr>
        <p:sp>
          <p:nvSpPr>
            <p:cNvPr id="11" name="Google Shape;11;p2"/>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74200" y="274200"/>
              <a:ext cx="8595900" cy="4595100"/>
              <a:chOff x="274200" y="274200"/>
              <a:chExt cx="8595900" cy="4595100"/>
            </a:xfrm>
          </p:grpSpPr>
          <p:grpSp>
            <p:nvGrpSpPr>
              <p:cNvPr id="13" name="Google Shape;13;p2"/>
              <p:cNvGrpSpPr/>
              <p:nvPr/>
            </p:nvGrpSpPr>
            <p:grpSpPr>
              <a:xfrm>
                <a:off x="274200" y="274200"/>
                <a:ext cx="8595900" cy="4595100"/>
                <a:chOff x="274200" y="274200"/>
                <a:chExt cx="8595900" cy="4595100"/>
              </a:xfrm>
            </p:grpSpPr>
            <p:sp>
              <p:nvSpPr>
                <p:cNvPr id="14" name="Google Shape;14;p2"/>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6" name="Google Shape;16;p2"/>
              <p:cNvGrpSpPr/>
              <p:nvPr/>
            </p:nvGrpSpPr>
            <p:grpSpPr>
              <a:xfrm>
                <a:off x="8595300" y="365550"/>
                <a:ext cx="183000" cy="183000"/>
                <a:chOff x="8225400" y="367488"/>
                <a:chExt cx="183000" cy="183000"/>
              </a:xfrm>
            </p:grpSpPr>
            <p:cxnSp>
              <p:nvCxnSpPr>
                <p:cNvPr id="17" name="Google Shape;17;p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9" name="Google Shape;19;p2"/>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2"/>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1" name="Google Shape;21;p2"/>
          <p:cNvGrpSpPr/>
          <p:nvPr/>
        </p:nvGrpSpPr>
        <p:grpSpPr>
          <a:xfrm>
            <a:off x="914400" y="535100"/>
            <a:ext cx="7406700" cy="4164575"/>
            <a:chOff x="914400" y="535100"/>
            <a:chExt cx="7406700" cy="4164575"/>
          </a:xfrm>
        </p:grpSpPr>
        <p:sp>
          <p:nvSpPr>
            <p:cNvPr id="22" name="Google Shape;22;p2"/>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a:off x="914400" y="535100"/>
              <a:ext cx="7315200" cy="4073400"/>
              <a:chOff x="914400" y="535100"/>
              <a:chExt cx="7315200" cy="4073400"/>
            </a:xfrm>
          </p:grpSpPr>
          <p:sp>
            <p:nvSpPr>
              <p:cNvPr id="24" name="Google Shape;24;p2"/>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a:off x="7955100" y="626350"/>
                <a:ext cx="183000" cy="183000"/>
                <a:chOff x="8225400" y="367488"/>
                <a:chExt cx="183000" cy="183000"/>
              </a:xfrm>
            </p:grpSpPr>
            <p:cxnSp>
              <p:nvCxnSpPr>
                <p:cNvPr id="26" name="Google Shape;26;p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 name="Google Shape;27;p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 name="Google Shape;28;p2"/>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30" name="Google Shape;30;p2"/>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1" name="Google Shape;31;p2"/>
          <p:cNvSpPr txBox="1">
            <a:spLocks noGrp="1"/>
          </p:cNvSpPr>
          <p:nvPr>
            <p:ph type="ctrTitle"/>
          </p:nvPr>
        </p:nvSpPr>
        <p:spPr>
          <a:xfrm>
            <a:off x="1828800" y="1174903"/>
            <a:ext cx="5486400" cy="2469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32" name="Google Shape;32;p2"/>
          <p:cNvSpPr txBox="1">
            <a:spLocks noGrp="1"/>
          </p:cNvSpPr>
          <p:nvPr>
            <p:ph type="subTitle" idx="1"/>
          </p:nvPr>
        </p:nvSpPr>
        <p:spPr>
          <a:xfrm>
            <a:off x="1828800" y="3877100"/>
            <a:ext cx="5486400" cy="3657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TITLE_AND_TWO_COLUMNS_1">
    <p:spTree>
      <p:nvGrpSpPr>
        <p:cNvPr id="1" name="Shape 261"/>
        <p:cNvGrpSpPr/>
        <p:nvPr/>
      </p:nvGrpSpPr>
      <p:grpSpPr>
        <a:xfrm>
          <a:off x="0" y="0"/>
          <a:ext cx="0" cy="0"/>
          <a:chOff x="0" y="0"/>
          <a:chExt cx="0" cy="0"/>
        </a:xfrm>
      </p:grpSpPr>
      <p:pic>
        <p:nvPicPr>
          <p:cNvPr id="262" name="Google Shape;262;p1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63" name="Google Shape;263;p17"/>
          <p:cNvGrpSpPr/>
          <p:nvPr/>
        </p:nvGrpSpPr>
        <p:grpSpPr>
          <a:xfrm>
            <a:off x="274200" y="274200"/>
            <a:ext cx="8687100" cy="4686600"/>
            <a:chOff x="274200" y="274200"/>
            <a:chExt cx="8687100" cy="4686600"/>
          </a:xfrm>
        </p:grpSpPr>
        <p:sp>
          <p:nvSpPr>
            <p:cNvPr id="264" name="Google Shape;264;p17"/>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7"/>
            <p:cNvGrpSpPr/>
            <p:nvPr/>
          </p:nvGrpSpPr>
          <p:grpSpPr>
            <a:xfrm>
              <a:off x="274200" y="274200"/>
              <a:ext cx="8595900" cy="4595100"/>
              <a:chOff x="274200" y="274200"/>
              <a:chExt cx="8595900" cy="4595100"/>
            </a:xfrm>
          </p:grpSpPr>
          <p:grpSp>
            <p:nvGrpSpPr>
              <p:cNvPr id="266" name="Google Shape;266;p17"/>
              <p:cNvGrpSpPr/>
              <p:nvPr/>
            </p:nvGrpSpPr>
            <p:grpSpPr>
              <a:xfrm>
                <a:off x="274200" y="274200"/>
                <a:ext cx="8595900" cy="4595100"/>
                <a:chOff x="274200" y="274200"/>
                <a:chExt cx="8595900" cy="4595100"/>
              </a:xfrm>
            </p:grpSpPr>
            <p:sp>
              <p:nvSpPr>
                <p:cNvPr id="267" name="Google Shape;267;p17"/>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17"/>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69" name="Google Shape;269;p17"/>
              <p:cNvGrpSpPr/>
              <p:nvPr/>
            </p:nvGrpSpPr>
            <p:grpSpPr>
              <a:xfrm>
                <a:off x="8595300" y="365550"/>
                <a:ext cx="183000" cy="183000"/>
                <a:chOff x="8225400" y="367488"/>
                <a:chExt cx="183000" cy="183000"/>
              </a:xfrm>
            </p:grpSpPr>
            <p:cxnSp>
              <p:nvCxnSpPr>
                <p:cNvPr id="270" name="Google Shape;270;p1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71" name="Google Shape;271;p1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72" name="Google Shape;272;p17"/>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17"/>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74" name="Google Shape;274;p17"/>
          <p:cNvSpPr txBox="1">
            <a:spLocks noGrp="1"/>
          </p:cNvSpPr>
          <p:nvPr>
            <p:ph type="subTitle" idx="1"/>
          </p:nvPr>
        </p:nvSpPr>
        <p:spPr>
          <a:xfrm>
            <a:off x="714325" y="2754900"/>
            <a:ext cx="36747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7"/>
          <p:cNvSpPr txBox="1">
            <a:spLocks noGrp="1"/>
          </p:cNvSpPr>
          <p:nvPr>
            <p:ph type="title"/>
          </p:nvPr>
        </p:nvSpPr>
        <p:spPr>
          <a:xfrm>
            <a:off x="714325" y="731400"/>
            <a:ext cx="3674700" cy="1840500"/>
          </a:xfrm>
          <a:prstGeom prst="rect">
            <a:avLst/>
          </a:prstGeom>
        </p:spPr>
        <p:txBody>
          <a:bodyPr spcFirstLastPara="1" wrap="square" lIns="91425" tIns="91425" rIns="91425" bIns="91425" anchor="t" anchorCtr="0">
            <a:noAutofit/>
          </a:bodyPr>
          <a:lstStyle>
            <a:lvl1pPr marR="91440"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6" name="Google Shape;276;p17"/>
          <p:cNvSpPr>
            <a:spLocks noGrp="1"/>
          </p:cNvSpPr>
          <p:nvPr>
            <p:ph type="pic" idx="2"/>
          </p:nvPr>
        </p:nvSpPr>
        <p:spPr>
          <a:xfrm>
            <a:off x="4769625" y="1271375"/>
            <a:ext cx="3644400" cy="32178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77"/>
        <p:cNvGrpSpPr/>
        <p:nvPr/>
      </p:nvGrpSpPr>
      <p:grpSpPr>
        <a:xfrm>
          <a:off x="0" y="0"/>
          <a:ext cx="0" cy="0"/>
          <a:chOff x="0" y="0"/>
          <a:chExt cx="0" cy="0"/>
        </a:xfrm>
      </p:grpSpPr>
      <p:pic>
        <p:nvPicPr>
          <p:cNvPr id="278" name="Google Shape;278;p1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79" name="Google Shape;279;p18"/>
          <p:cNvGrpSpPr/>
          <p:nvPr/>
        </p:nvGrpSpPr>
        <p:grpSpPr>
          <a:xfrm>
            <a:off x="274200" y="274200"/>
            <a:ext cx="8687100" cy="4686600"/>
            <a:chOff x="274200" y="274200"/>
            <a:chExt cx="8687100" cy="4686600"/>
          </a:xfrm>
        </p:grpSpPr>
        <p:sp>
          <p:nvSpPr>
            <p:cNvPr id="280" name="Google Shape;280;p18"/>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8"/>
            <p:cNvGrpSpPr/>
            <p:nvPr/>
          </p:nvGrpSpPr>
          <p:grpSpPr>
            <a:xfrm>
              <a:off x="274200" y="274200"/>
              <a:ext cx="8595900" cy="4595100"/>
              <a:chOff x="274200" y="274200"/>
              <a:chExt cx="8595900" cy="4595100"/>
            </a:xfrm>
          </p:grpSpPr>
          <p:grpSp>
            <p:nvGrpSpPr>
              <p:cNvPr id="282" name="Google Shape;282;p18"/>
              <p:cNvGrpSpPr/>
              <p:nvPr/>
            </p:nvGrpSpPr>
            <p:grpSpPr>
              <a:xfrm>
                <a:off x="274200" y="274200"/>
                <a:ext cx="8595900" cy="4595100"/>
                <a:chOff x="274200" y="274200"/>
                <a:chExt cx="8595900" cy="4595100"/>
              </a:xfrm>
            </p:grpSpPr>
            <p:sp>
              <p:nvSpPr>
                <p:cNvPr id="283" name="Google Shape;283;p18"/>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18"/>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285" name="Google Shape;285;p18"/>
              <p:cNvGrpSpPr/>
              <p:nvPr/>
            </p:nvGrpSpPr>
            <p:grpSpPr>
              <a:xfrm>
                <a:off x="8595300" y="365550"/>
                <a:ext cx="183000" cy="183000"/>
                <a:chOff x="8225400" y="367488"/>
                <a:chExt cx="183000" cy="183000"/>
              </a:xfrm>
            </p:grpSpPr>
            <p:cxnSp>
              <p:nvCxnSpPr>
                <p:cNvPr id="286" name="Google Shape;286;p1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287" name="Google Shape;287;p1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288" name="Google Shape;288;p18"/>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 name="Google Shape;289;p18"/>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290" name="Google Shape;290;p18"/>
          <p:cNvSpPr txBox="1">
            <a:spLocks noGrp="1"/>
          </p:cNvSpPr>
          <p:nvPr>
            <p:ph type="title"/>
          </p:nvPr>
        </p:nvSpPr>
        <p:spPr>
          <a:xfrm>
            <a:off x="713232" y="731520"/>
            <a:ext cx="77175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18"/>
          <p:cNvSpPr txBox="1">
            <a:spLocks noGrp="1"/>
          </p:cNvSpPr>
          <p:nvPr>
            <p:ph type="subTitle" idx="1"/>
          </p:nvPr>
        </p:nvSpPr>
        <p:spPr>
          <a:xfrm>
            <a:off x="780350" y="2571436"/>
            <a:ext cx="21972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2" name="Google Shape;292;p18"/>
          <p:cNvSpPr txBox="1">
            <a:spLocks noGrp="1"/>
          </p:cNvSpPr>
          <p:nvPr>
            <p:ph type="subTitle" idx="2"/>
          </p:nvPr>
        </p:nvSpPr>
        <p:spPr>
          <a:xfrm>
            <a:off x="7817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18"/>
          <p:cNvSpPr txBox="1">
            <a:spLocks noGrp="1"/>
          </p:cNvSpPr>
          <p:nvPr>
            <p:ph type="subTitle" idx="3"/>
          </p:nvPr>
        </p:nvSpPr>
        <p:spPr>
          <a:xfrm>
            <a:off x="3474800" y="3053825"/>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18"/>
          <p:cNvSpPr txBox="1">
            <a:spLocks noGrp="1"/>
          </p:cNvSpPr>
          <p:nvPr>
            <p:ph type="subTitle" idx="4"/>
          </p:nvPr>
        </p:nvSpPr>
        <p:spPr>
          <a:xfrm>
            <a:off x="6167776" y="3053833"/>
            <a:ext cx="2194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18"/>
          <p:cNvSpPr txBox="1">
            <a:spLocks noGrp="1"/>
          </p:cNvSpPr>
          <p:nvPr>
            <p:ph type="subTitle" idx="5"/>
          </p:nvPr>
        </p:nvSpPr>
        <p:spPr>
          <a:xfrm>
            <a:off x="3474800" y="2571425"/>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6" name="Google Shape;296;p18"/>
          <p:cNvSpPr txBox="1">
            <a:spLocks noGrp="1"/>
          </p:cNvSpPr>
          <p:nvPr>
            <p:ph type="subTitle" idx="6"/>
          </p:nvPr>
        </p:nvSpPr>
        <p:spPr>
          <a:xfrm>
            <a:off x="6167776" y="2571426"/>
            <a:ext cx="2194500" cy="54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84"/>
        <p:cNvGrpSpPr/>
        <p:nvPr/>
      </p:nvGrpSpPr>
      <p:grpSpPr>
        <a:xfrm>
          <a:off x="0" y="0"/>
          <a:ext cx="0" cy="0"/>
          <a:chOff x="0" y="0"/>
          <a:chExt cx="0" cy="0"/>
        </a:xfrm>
      </p:grpSpPr>
      <p:pic>
        <p:nvPicPr>
          <p:cNvPr id="385" name="Google Shape;385;p2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86" name="Google Shape;386;p23"/>
          <p:cNvGrpSpPr/>
          <p:nvPr/>
        </p:nvGrpSpPr>
        <p:grpSpPr>
          <a:xfrm>
            <a:off x="914400" y="535100"/>
            <a:ext cx="7406700" cy="4164575"/>
            <a:chOff x="914400" y="535100"/>
            <a:chExt cx="7406700" cy="4164575"/>
          </a:xfrm>
        </p:grpSpPr>
        <p:sp>
          <p:nvSpPr>
            <p:cNvPr id="387" name="Google Shape;387;p23"/>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3"/>
            <p:cNvGrpSpPr/>
            <p:nvPr/>
          </p:nvGrpSpPr>
          <p:grpSpPr>
            <a:xfrm>
              <a:off x="914400" y="535100"/>
              <a:ext cx="7315200" cy="4073400"/>
              <a:chOff x="914400" y="535100"/>
              <a:chExt cx="7315200" cy="4073400"/>
            </a:xfrm>
          </p:grpSpPr>
          <p:sp>
            <p:nvSpPr>
              <p:cNvPr id="389" name="Google Shape;389;p23"/>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23"/>
              <p:cNvGrpSpPr/>
              <p:nvPr/>
            </p:nvGrpSpPr>
            <p:grpSpPr>
              <a:xfrm>
                <a:off x="7955100" y="626350"/>
                <a:ext cx="183000" cy="183000"/>
                <a:chOff x="8225400" y="367488"/>
                <a:chExt cx="183000" cy="183000"/>
              </a:xfrm>
            </p:grpSpPr>
            <p:cxnSp>
              <p:nvCxnSpPr>
                <p:cNvPr id="391" name="Google Shape;391;p2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92" name="Google Shape;392;p2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93" name="Google Shape;393;p23"/>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23"/>
              <p:cNvCxnSpPr/>
              <p:nvPr/>
            </p:nvCxnSpPr>
            <p:spPr>
              <a:xfrm>
                <a:off x="7284899" y="8093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395" name="Google Shape;395;p23"/>
              <p:cNvCxnSpPr/>
              <p:nvPr/>
            </p:nvCxnSpPr>
            <p:spPr>
              <a:xfrm>
                <a:off x="916188" y="900697"/>
                <a:ext cx="7310400" cy="0"/>
              </a:xfrm>
              <a:prstGeom prst="straightConnector1">
                <a:avLst/>
              </a:prstGeom>
              <a:noFill/>
              <a:ln w="28575" cap="flat" cmpd="sng">
                <a:solidFill>
                  <a:schemeClr val="dk1"/>
                </a:solidFill>
                <a:prstDash val="solid"/>
                <a:round/>
                <a:headEnd type="none" w="med" len="med"/>
                <a:tailEnd type="none" w="med" len="med"/>
              </a:ln>
            </p:spPr>
          </p:cxnSp>
        </p:grpSp>
      </p:grpSp>
      <p:sp>
        <p:nvSpPr>
          <p:cNvPr id="396" name="Google Shape;396;p23"/>
          <p:cNvSpPr txBox="1">
            <a:spLocks noGrp="1"/>
          </p:cNvSpPr>
          <p:nvPr>
            <p:ph type="ctrTitle"/>
          </p:nvPr>
        </p:nvSpPr>
        <p:spPr>
          <a:xfrm>
            <a:off x="2285980" y="984428"/>
            <a:ext cx="45720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7" name="Google Shape;397;p23"/>
          <p:cNvSpPr txBox="1">
            <a:spLocks noGrp="1"/>
          </p:cNvSpPr>
          <p:nvPr>
            <p:ph type="subTitle" idx="1"/>
          </p:nvPr>
        </p:nvSpPr>
        <p:spPr>
          <a:xfrm>
            <a:off x="2285980" y="1898836"/>
            <a:ext cx="45720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98" name="Google Shape;398;p23"/>
          <p:cNvSpPr txBox="1"/>
          <p:nvPr/>
        </p:nvSpPr>
        <p:spPr>
          <a:xfrm>
            <a:off x="2286020" y="3535412"/>
            <a:ext cx="4572000" cy="54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000" b="1">
                <a:solidFill>
                  <a:schemeClr val="dk1"/>
                </a:solidFill>
                <a:latin typeface="Karla"/>
                <a:ea typeface="Karla"/>
                <a:cs typeface="Karla"/>
                <a:sym typeface="Karla"/>
              </a:rPr>
              <a:t>CREDITS</a:t>
            </a:r>
            <a:r>
              <a:rPr lang="en" sz="1000">
                <a:solidFill>
                  <a:schemeClr val="dk1"/>
                </a:solidFill>
                <a:latin typeface="Karla"/>
                <a:ea typeface="Karla"/>
                <a:cs typeface="Karla"/>
                <a:sym typeface="Karla"/>
              </a:rPr>
              <a:t>: This presentation template was created by </a:t>
            </a:r>
            <a:r>
              <a:rPr lang="en" sz="1000" b="1">
                <a:solidFill>
                  <a:schemeClr val="dk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000">
                <a:solidFill>
                  <a:schemeClr val="dk1"/>
                </a:solidFill>
                <a:latin typeface="Karla"/>
                <a:ea typeface="Karla"/>
                <a:cs typeface="Karla"/>
                <a:sym typeface="Karla"/>
              </a:rPr>
              <a:t>, including icons by </a:t>
            </a:r>
            <a:r>
              <a:rPr lang="en" sz="1000" b="1">
                <a:solidFill>
                  <a:schemeClr val="dk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000">
                <a:solidFill>
                  <a:schemeClr val="dk1"/>
                </a:solidFill>
                <a:latin typeface="Karla"/>
                <a:ea typeface="Karla"/>
                <a:cs typeface="Karla"/>
                <a:sym typeface="Karla"/>
              </a:rPr>
              <a:t>, and infographics &amp; images by </a:t>
            </a:r>
            <a:r>
              <a:rPr lang="en" sz="1000" b="1">
                <a:solidFill>
                  <a:schemeClr val="dk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000" b="1">
              <a:solidFill>
                <a:schemeClr val="dk1"/>
              </a:solidFill>
              <a:latin typeface="Karla"/>
              <a:ea typeface="Karla"/>
              <a:cs typeface="Karla"/>
              <a:sym typeface="Karl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9"/>
        <p:cNvGrpSpPr/>
        <p:nvPr/>
      </p:nvGrpSpPr>
      <p:grpSpPr>
        <a:xfrm>
          <a:off x="0" y="0"/>
          <a:ext cx="0" cy="0"/>
          <a:chOff x="0" y="0"/>
          <a:chExt cx="0" cy="0"/>
        </a:xfrm>
      </p:grpSpPr>
      <p:pic>
        <p:nvPicPr>
          <p:cNvPr id="400" name="Google Shape;400;p24"/>
          <p:cNvPicPr preferRelativeResize="0"/>
          <p:nvPr/>
        </p:nvPicPr>
        <p:blipFill>
          <a:blip r:embed="rId2">
            <a:alphaModFix amt="20000"/>
          </a:blip>
          <a:stretch>
            <a:fillRect/>
          </a:stretch>
        </p:blipFill>
        <p:spPr>
          <a:xfrm>
            <a:off x="-91387" y="1031845"/>
            <a:ext cx="9326879" cy="416911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pic>
        <p:nvPicPr>
          <p:cNvPr id="34" name="Google Shape;34;p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5" name="Google Shape;35;p3"/>
          <p:cNvGrpSpPr/>
          <p:nvPr/>
        </p:nvGrpSpPr>
        <p:grpSpPr>
          <a:xfrm>
            <a:off x="1371300" y="742950"/>
            <a:ext cx="6492300" cy="3749100"/>
            <a:chOff x="1371300" y="742950"/>
            <a:chExt cx="6492300" cy="3749100"/>
          </a:xfrm>
        </p:grpSpPr>
        <p:sp>
          <p:nvSpPr>
            <p:cNvPr id="36" name="Google Shape;36;p3"/>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3"/>
            <p:cNvGrpSpPr/>
            <p:nvPr/>
          </p:nvGrpSpPr>
          <p:grpSpPr>
            <a:xfrm>
              <a:off x="1371300" y="742950"/>
              <a:ext cx="6401400" cy="3657600"/>
              <a:chOff x="1371300" y="742950"/>
              <a:chExt cx="6401400" cy="3657600"/>
            </a:xfrm>
          </p:grpSpPr>
          <p:sp>
            <p:nvSpPr>
              <p:cNvPr id="38" name="Google Shape;38;p3"/>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3"/>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40" name="Google Shape;40;p3"/>
              <p:cNvGrpSpPr/>
              <p:nvPr/>
            </p:nvGrpSpPr>
            <p:grpSpPr>
              <a:xfrm>
                <a:off x="7498200" y="834288"/>
                <a:ext cx="183000" cy="183000"/>
                <a:chOff x="8225400" y="367488"/>
                <a:chExt cx="183000" cy="183000"/>
              </a:xfrm>
            </p:grpSpPr>
            <p:cxnSp>
              <p:nvCxnSpPr>
                <p:cNvPr id="41" name="Google Shape;41;p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42" name="Google Shape;42;p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43" name="Google Shape;43;p3"/>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3"/>
              <p:cNvCxnSpPr/>
              <p:nvPr/>
            </p:nvCxnSpPr>
            <p:spPr>
              <a:xfrm>
                <a:off x="6827699" y="1017288"/>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45" name="Google Shape;45;p3"/>
          <p:cNvSpPr txBox="1">
            <a:spLocks noGrp="1"/>
          </p:cNvSpPr>
          <p:nvPr>
            <p:ph type="title"/>
          </p:nvPr>
        </p:nvSpPr>
        <p:spPr>
          <a:xfrm>
            <a:off x="1828800" y="2114550"/>
            <a:ext cx="5486400" cy="9144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46" name="Google Shape;46;p3"/>
          <p:cNvSpPr txBox="1">
            <a:spLocks noGrp="1"/>
          </p:cNvSpPr>
          <p:nvPr>
            <p:ph type="title" idx="2" hasCustomPrompt="1"/>
          </p:nvPr>
        </p:nvSpPr>
        <p:spPr>
          <a:xfrm>
            <a:off x="947550" y="679350"/>
            <a:ext cx="1368300" cy="137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 name="Google Shape;47;p3"/>
          <p:cNvSpPr txBox="1">
            <a:spLocks noGrp="1"/>
          </p:cNvSpPr>
          <p:nvPr>
            <p:ph type="subTitle" idx="1"/>
          </p:nvPr>
        </p:nvSpPr>
        <p:spPr>
          <a:xfrm>
            <a:off x="2286000" y="3952891"/>
            <a:ext cx="45720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pic>
        <p:nvPicPr>
          <p:cNvPr id="49" name="Google Shape;49;p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50" name="Google Shape;50;p4"/>
          <p:cNvGrpSpPr/>
          <p:nvPr/>
        </p:nvGrpSpPr>
        <p:grpSpPr>
          <a:xfrm>
            <a:off x="274200" y="274200"/>
            <a:ext cx="8687100" cy="4686600"/>
            <a:chOff x="274200" y="274200"/>
            <a:chExt cx="8687100" cy="4686600"/>
          </a:xfrm>
        </p:grpSpPr>
        <p:sp>
          <p:nvSpPr>
            <p:cNvPr id="51" name="Google Shape;51;p4"/>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4"/>
            <p:cNvGrpSpPr/>
            <p:nvPr/>
          </p:nvGrpSpPr>
          <p:grpSpPr>
            <a:xfrm>
              <a:off x="274200" y="274200"/>
              <a:ext cx="8595900" cy="4595100"/>
              <a:chOff x="274200" y="274200"/>
              <a:chExt cx="8595900" cy="4595100"/>
            </a:xfrm>
          </p:grpSpPr>
          <p:grpSp>
            <p:nvGrpSpPr>
              <p:cNvPr id="53" name="Google Shape;53;p4"/>
              <p:cNvGrpSpPr/>
              <p:nvPr/>
            </p:nvGrpSpPr>
            <p:grpSpPr>
              <a:xfrm>
                <a:off x="274200" y="274200"/>
                <a:ext cx="8595900" cy="4595100"/>
                <a:chOff x="274200" y="274200"/>
                <a:chExt cx="8595900" cy="4595100"/>
              </a:xfrm>
            </p:grpSpPr>
            <p:sp>
              <p:nvSpPr>
                <p:cNvPr id="54" name="Google Shape;54;p4"/>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4"/>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56" name="Google Shape;56;p4"/>
              <p:cNvGrpSpPr/>
              <p:nvPr/>
            </p:nvGrpSpPr>
            <p:grpSpPr>
              <a:xfrm>
                <a:off x="8595300" y="365550"/>
                <a:ext cx="183000" cy="183000"/>
                <a:chOff x="8225400" y="367488"/>
                <a:chExt cx="183000" cy="183000"/>
              </a:xfrm>
            </p:grpSpPr>
            <p:cxnSp>
              <p:nvCxnSpPr>
                <p:cNvPr id="57" name="Google Shape;57;p4"/>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8" name="Google Shape;58;p4"/>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9" name="Google Shape;59;p4"/>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4"/>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61" name="Google Shape;61;p4"/>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62" name="Google Shape;62;p4"/>
          <p:cNvSpPr txBox="1">
            <a:spLocks noGrp="1"/>
          </p:cNvSpPr>
          <p:nvPr>
            <p:ph type="body" idx="1"/>
          </p:nvPr>
        </p:nvSpPr>
        <p:spPr>
          <a:xfrm>
            <a:off x="715100" y="1417200"/>
            <a:ext cx="7713900" cy="3657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1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pic>
        <p:nvPicPr>
          <p:cNvPr id="82" name="Google Shape;82;p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83" name="Google Shape;83;p6"/>
          <p:cNvGrpSpPr/>
          <p:nvPr/>
        </p:nvGrpSpPr>
        <p:grpSpPr>
          <a:xfrm>
            <a:off x="274200" y="274200"/>
            <a:ext cx="8687100" cy="4686600"/>
            <a:chOff x="274200" y="274200"/>
            <a:chExt cx="8687100" cy="4686600"/>
          </a:xfrm>
        </p:grpSpPr>
        <p:sp>
          <p:nvSpPr>
            <p:cNvPr id="84" name="Google Shape;84;p6"/>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6"/>
            <p:cNvGrpSpPr/>
            <p:nvPr/>
          </p:nvGrpSpPr>
          <p:grpSpPr>
            <a:xfrm>
              <a:off x="274200" y="274200"/>
              <a:ext cx="8595900" cy="4595100"/>
              <a:chOff x="274200" y="274200"/>
              <a:chExt cx="8595900" cy="4595100"/>
            </a:xfrm>
          </p:grpSpPr>
          <p:grpSp>
            <p:nvGrpSpPr>
              <p:cNvPr id="86" name="Google Shape;86;p6"/>
              <p:cNvGrpSpPr/>
              <p:nvPr/>
            </p:nvGrpSpPr>
            <p:grpSpPr>
              <a:xfrm>
                <a:off x="274200" y="274200"/>
                <a:ext cx="8595900" cy="4595100"/>
                <a:chOff x="274200" y="274200"/>
                <a:chExt cx="8595900" cy="4595100"/>
              </a:xfrm>
            </p:grpSpPr>
            <p:sp>
              <p:nvSpPr>
                <p:cNvPr id="87" name="Google Shape;87;p6"/>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6"/>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89" name="Google Shape;89;p6"/>
              <p:cNvGrpSpPr/>
              <p:nvPr/>
            </p:nvGrpSpPr>
            <p:grpSpPr>
              <a:xfrm>
                <a:off x="8595300" y="365550"/>
                <a:ext cx="183000" cy="183000"/>
                <a:chOff x="8225400" y="367488"/>
                <a:chExt cx="183000" cy="183000"/>
              </a:xfrm>
            </p:grpSpPr>
            <p:cxnSp>
              <p:nvCxnSpPr>
                <p:cNvPr id="90" name="Google Shape;90;p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91" name="Google Shape;91;p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92" name="Google Shape;92;p6"/>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6"/>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94" name="Google Shape;94;p6"/>
          <p:cNvSpPr txBox="1">
            <a:spLocks noGrp="1"/>
          </p:cNvSpPr>
          <p:nvPr>
            <p:ph type="title"/>
          </p:nvPr>
        </p:nvSpPr>
        <p:spPr>
          <a:xfrm>
            <a:off x="715125" y="731525"/>
            <a:ext cx="77139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pic>
        <p:nvPicPr>
          <p:cNvPr id="96" name="Google Shape;96;p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97" name="Google Shape;97;p7"/>
          <p:cNvGrpSpPr/>
          <p:nvPr/>
        </p:nvGrpSpPr>
        <p:grpSpPr>
          <a:xfrm>
            <a:off x="1438985" y="535000"/>
            <a:ext cx="5919000" cy="4425900"/>
            <a:chOff x="274200" y="274200"/>
            <a:chExt cx="5919000" cy="4425900"/>
          </a:xfrm>
        </p:grpSpPr>
        <p:sp>
          <p:nvSpPr>
            <p:cNvPr id="98" name="Google Shape;98;p7"/>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a:off x="274200" y="274200"/>
              <a:ext cx="5827500" cy="4334400"/>
              <a:chOff x="274200" y="274200"/>
              <a:chExt cx="5827500" cy="4334400"/>
            </a:xfrm>
          </p:grpSpPr>
          <p:sp>
            <p:nvSpPr>
              <p:cNvPr id="100" name="Google Shape;100;p7"/>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7"/>
              <p:cNvGrpSpPr/>
              <p:nvPr/>
            </p:nvGrpSpPr>
            <p:grpSpPr>
              <a:xfrm>
                <a:off x="5827100" y="365450"/>
                <a:ext cx="183000" cy="183000"/>
                <a:chOff x="8225400" y="367488"/>
                <a:chExt cx="183000" cy="183000"/>
              </a:xfrm>
            </p:grpSpPr>
            <p:cxnSp>
              <p:nvCxnSpPr>
                <p:cNvPr id="102" name="Google Shape;102;p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3" name="Google Shape;103;p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04" name="Google Shape;104;p7"/>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7"/>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06" name="Google Shape;106;p7"/>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07" name="Google Shape;107;p7"/>
          <p:cNvGrpSpPr/>
          <p:nvPr/>
        </p:nvGrpSpPr>
        <p:grpSpPr>
          <a:xfrm>
            <a:off x="274200" y="274200"/>
            <a:ext cx="5919000" cy="4425900"/>
            <a:chOff x="274200" y="274200"/>
            <a:chExt cx="5919000" cy="4425900"/>
          </a:xfrm>
        </p:grpSpPr>
        <p:sp>
          <p:nvSpPr>
            <p:cNvPr id="108" name="Google Shape;108;p7"/>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7"/>
            <p:cNvGrpSpPr/>
            <p:nvPr/>
          </p:nvGrpSpPr>
          <p:grpSpPr>
            <a:xfrm>
              <a:off x="274200" y="274200"/>
              <a:ext cx="5827500" cy="4334400"/>
              <a:chOff x="274200" y="274200"/>
              <a:chExt cx="5827500" cy="4334400"/>
            </a:xfrm>
          </p:grpSpPr>
          <p:sp>
            <p:nvSpPr>
              <p:cNvPr id="110" name="Google Shape;110;p7"/>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7"/>
              <p:cNvGrpSpPr/>
              <p:nvPr/>
            </p:nvGrpSpPr>
            <p:grpSpPr>
              <a:xfrm>
                <a:off x="5827100" y="365450"/>
                <a:ext cx="183000" cy="183000"/>
                <a:chOff x="8225400" y="367488"/>
                <a:chExt cx="183000" cy="183000"/>
              </a:xfrm>
            </p:grpSpPr>
            <p:cxnSp>
              <p:nvCxnSpPr>
                <p:cNvPr id="112" name="Google Shape;112;p7"/>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13" name="Google Shape;113;p7"/>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14" name="Google Shape;114;p7"/>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7"/>
              <p:cNvCxnSpPr/>
              <p:nvPr/>
            </p:nvCxnSpPr>
            <p:spPr>
              <a:xfrm>
                <a:off x="5156899" y="548450"/>
                <a:ext cx="213000" cy="0"/>
              </a:xfrm>
              <a:prstGeom prst="straightConnector1">
                <a:avLst/>
              </a:prstGeom>
              <a:noFill/>
              <a:ln w="28575" cap="flat" cmpd="sng">
                <a:solidFill>
                  <a:schemeClr val="dk1"/>
                </a:solidFill>
                <a:prstDash val="solid"/>
                <a:round/>
                <a:headEnd type="none" w="med" len="med"/>
                <a:tailEnd type="none" w="med" len="med"/>
              </a:ln>
            </p:spPr>
          </p:cxnSp>
          <p:cxnSp>
            <p:nvCxnSpPr>
              <p:cNvPr id="116" name="Google Shape;116;p7"/>
              <p:cNvCxnSpPr/>
              <p:nvPr/>
            </p:nvCxnSpPr>
            <p:spPr>
              <a:xfrm>
                <a:off x="283500" y="639800"/>
                <a:ext cx="5815200" cy="0"/>
              </a:xfrm>
              <a:prstGeom prst="straightConnector1">
                <a:avLst/>
              </a:prstGeom>
              <a:noFill/>
              <a:ln w="28575" cap="flat" cmpd="sng">
                <a:solidFill>
                  <a:schemeClr val="dk1"/>
                </a:solidFill>
                <a:prstDash val="solid"/>
                <a:round/>
                <a:headEnd type="none" w="med" len="med"/>
                <a:tailEnd type="none" w="med" len="med"/>
              </a:ln>
            </p:spPr>
          </p:cxnSp>
        </p:grpSp>
      </p:grpSp>
      <p:sp>
        <p:nvSpPr>
          <p:cNvPr id="117" name="Google Shape;117;p7"/>
          <p:cNvSpPr txBox="1">
            <a:spLocks noGrp="1"/>
          </p:cNvSpPr>
          <p:nvPr>
            <p:ph type="title"/>
          </p:nvPr>
        </p:nvSpPr>
        <p:spPr>
          <a:xfrm>
            <a:off x="714250" y="731525"/>
            <a:ext cx="50157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118" name="Google Shape;118;p7"/>
          <p:cNvSpPr txBox="1">
            <a:spLocks noGrp="1"/>
          </p:cNvSpPr>
          <p:nvPr>
            <p:ph type="body" idx="1"/>
          </p:nvPr>
        </p:nvSpPr>
        <p:spPr>
          <a:xfrm>
            <a:off x="715850" y="1600325"/>
            <a:ext cx="5019900" cy="2564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9"/>
        <p:cNvGrpSpPr/>
        <p:nvPr/>
      </p:nvGrpSpPr>
      <p:grpSpPr>
        <a:xfrm>
          <a:off x="0" y="0"/>
          <a:ext cx="0" cy="0"/>
          <a:chOff x="0" y="0"/>
          <a:chExt cx="0" cy="0"/>
        </a:xfrm>
      </p:grpSpPr>
      <p:pic>
        <p:nvPicPr>
          <p:cNvPr id="120" name="Google Shape;120;p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21" name="Google Shape;121;p8"/>
          <p:cNvGrpSpPr/>
          <p:nvPr/>
        </p:nvGrpSpPr>
        <p:grpSpPr>
          <a:xfrm>
            <a:off x="2028115" y="535000"/>
            <a:ext cx="6492300" cy="3749100"/>
            <a:chOff x="1371300" y="742950"/>
            <a:chExt cx="6492300" cy="3749100"/>
          </a:xfrm>
        </p:grpSpPr>
        <p:sp>
          <p:nvSpPr>
            <p:cNvPr id="122" name="Google Shape;122;p8"/>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8"/>
            <p:cNvGrpSpPr/>
            <p:nvPr/>
          </p:nvGrpSpPr>
          <p:grpSpPr>
            <a:xfrm>
              <a:off x="1371300" y="742950"/>
              <a:ext cx="6401400" cy="3657600"/>
              <a:chOff x="1371300" y="742950"/>
              <a:chExt cx="6401400" cy="3657600"/>
            </a:xfrm>
          </p:grpSpPr>
          <p:sp>
            <p:nvSpPr>
              <p:cNvPr id="124" name="Google Shape;124;p8"/>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8"/>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26" name="Google Shape;126;p8"/>
              <p:cNvGrpSpPr/>
              <p:nvPr/>
            </p:nvGrpSpPr>
            <p:grpSpPr>
              <a:xfrm>
                <a:off x="7498200" y="834288"/>
                <a:ext cx="183000" cy="183000"/>
                <a:chOff x="8225400" y="367488"/>
                <a:chExt cx="183000" cy="183000"/>
              </a:xfrm>
            </p:grpSpPr>
            <p:cxnSp>
              <p:nvCxnSpPr>
                <p:cNvPr id="127" name="Google Shape;127;p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28" name="Google Shape;128;p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129;p8"/>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8"/>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31" name="Google Shape;131;p8"/>
          <p:cNvGrpSpPr/>
          <p:nvPr/>
        </p:nvGrpSpPr>
        <p:grpSpPr>
          <a:xfrm>
            <a:off x="1371300" y="742950"/>
            <a:ext cx="6492300" cy="3749100"/>
            <a:chOff x="1371300" y="742950"/>
            <a:chExt cx="6492300" cy="3749100"/>
          </a:xfrm>
        </p:grpSpPr>
        <p:sp>
          <p:nvSpPr>
            <p:cNvPr id="132" name="Google Shape;132;p8"/>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8"/>
            <p:cNvGrpSpPr/>
            <p:nvPr/>
          </p:nvGrpSpPr>
          <p:grpSpPr>
            <a:xfrm>
              <a:off x="1371300" y="742950"/>
              <a:ext cx="6401400" cy="3657600"/>
              <a:chOff x="1371300" y="742950"/>
              <a:chExt cx="6401400" cy="3657600"/>
            </a:xfrm>
          </p:grpSpPr>
          <p:sp>
            <p:nvSpPr>
              <p:cNvPr id="134" name="Google Shape;134;p8"/>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8"/>
              <p:cNvCxnSpPr/>
              <p:nvPr/>
            </p:nvCxnSpPr>
            <p:spPr>
              <a:xfrm>
                <a:off x="1371300" y="1108650"/>
                <a:ext cx="6401400" cy="0"/>
              </a:xfrm>
              <a:prstGeom prst="straightConnector1">
                <a:avLst/>
              </a:prstGeom>
              <a:noFill/>
              <a:ln w="28575" cap="flat" cmpd="sng">
                <a:solidFill>
                  <a:schemeClr val="dk1"/>
                </a:solidFill>
                <a:prstDash val="solid"/>
                <a:round/>
                <a:headEnd type="none" w="med" len="med"/>
                <a:tailEnd type="none" w="med" len="med"/>
              </a:ln>
            </p:spPr>
          </p:cxnSp>
          <p:grpSp>
            <p:nvGrpSpPr>
              <p:cNvPr id="136" name="Google Shape;136;p8"/>
              <p:cNvGrpSpPr/>
              <p:nvPr/>
            </p:nvGrpSpPr>
            <p:grpSpPr>
              <a:xfrm>
                <a:off x="7498200" y="834288"/>
                <a:ext cx="183000" cy="183000"/>
                <a:chOff x="8225400" y="367488"/>
                <a:chExt cx="183000" cy="183000"/>
              </a:xfrm>
            </p:grpSpPr>
            <p:cxnSp>
              <p:nvCxnSpPr>
                <p:cNvPr id="137" name="Google Shape;137;p8"/>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38" name="Google Shape;138;p8"/>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39" name="Google Shape;139;p8"/>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8"/>
              <p:cNvCxnSpPr/>
              <p:nvPr/>
            </p:nvCxnSpPr>
            <p:spPr>
              <a:xfrm>
                <a:off x="6827699" y="1017288"/>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41" name="Google Shape;141;p8"/>
          <p:cNvSpPr txBox="1">
            <a:spLocks noGrp="1"/>
          </p:cNvSpPr>
          <p:nvPr>
            <p:ph type="title"/>
          </p:nvPr>
        </p:nvSpPr>
        <p:spPr>
          <a:xfrm>
            <a:off x="1828800" y="1307100"/>
            <a:ext cx="5486400" cy="274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6"/>
        <p:cNvGrpSpPr/>
        <p:nvPr/>
      </p:nvGrpSpPr>
      <p:grpSpPr>
        <a:xfrm>
          <a:off x="0" y="0"/>
          <a:ext cx="0" cy="0"/>
          <a:chOff x="0" y="0"/>
          <a:chExt cx="0" cy="0"/>
        </a:xfrm>
      </p:grpSpPr>
      <p:sp>
        <p:nvSpPr>
          <p:cNvPr id="167" name="Google Shape;167;p10"/>
          <p:cNvSpPr txBox="1">
            <a:spLocks noGrp="1"/>
          </p:cNvSpPr>
          <p:nvPr>
            <p:ph type="title"/>
          </p:nvPr>
        </p:nvSpPr>
        <p:spPr>
          <a:xfrm>
            <a:off x="715100" y="3968300"/>
            <a:ext cx="7713900" cy="640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8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3"/>
        <p:cNvGrpSpPr/>
        <p:nvPr/>
      </p:nvGrpSpPr>
      <p:grpSpPr>
        <a:xfrm>
          <a:off x="0" y="0"/>
          <a:ext cx="0" cy="0"/>
          <a:chOff x="0" y="0"/>
          <a:chExt cx="0" cy="0"/>
        </a:xfrm>
      </p:grpSpPr>
      <p:pic>
        <p:nvPicPr>
          <p:cNvPr id="184" name="Google Shape;184;p1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85" name="Google Shape;185;p13"/>
          <p:cNvGrpSpPr/>
          <p:nvPr/>
        </p:nvGrpSpPr>
        <p:grpSpPr>
          <a:xfrm>
            <a:off x="274200" y="274200"/>
            <a:ext cx="8687100" cy="4686600"/>
            <a:chOff x="274200" y="274200"/>
            <a:chExt cx="8687100" cy="4686600"/>
          </a:xfrm>
        </p:grpSpPr>
        <p:sp>
          <p:nvSpPr>
            <p:cNvPr id="186" name="Google Shape;186;p13"/>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3"/>
            <p:cNvGrpSpPr/>
            <p:nvPr/>
          </p:nvGrpSpPr>
          <p:grpSpPr>
            <a:xfrm>
              <a:off x="274200" y="274200"/>
              <a:ext cx="8595900" cy="4595100"/>
              <a:chOff x="274200" y="274200"/>
              <a:chExt cx="8595900" cy="4595100"/>
            </a:xfrm>
          </p:grpSpPr>
          <p:grpSp>
            <p:nvGrpSpPr>
              <p:cNvPr id="188" name="Google Shape;188;p13"/>
              <p:cNvGrpSpPr/>
              <p:nvPr/>
            </p:nvGrpSpPr>
            <p:grpSpPr>
              <a:xfrm>
                <a:off x="274200" y="274200"/>
                <a:ext cx="8595900" cy="4595100"/>
                <a:chOff x="274200" y="274200"/>
                <a:chExt cx="8595900" cy="4595100"/>
              </a:xfrm>
            </p:grpSpPr>
            <p:sp>
              <p:nvSpPr>
                <p:cNvPr id="189" name="Google Shape;189;p13"/>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13"/>
                <p:cNvCxnSpPr/>
                <p:nvPr/>
              </p:nvCxnSpPr>
              <p:spPr>
                <a:xfrm>
                  <a:off x="274200" y="639909"/>
                  <a:ext cx="8595900" cy="0"/>
                </a:xfrm>
                <a:prstGeom prst="straightConnector1">
                  <a:avLst/>
                </a:prstGeom>
                <a:noFill/>
                <a:ln w="28575" cap="flat" cmpd="sng">
                  <a:solidFill>
                    <a:schemeClr val="dk1"/>
                  </a:solidFill>
                  <a:prstDash val="solid"/>
                  <a:round/>
                  <a:headEnd type="none" w="med" len="med"/>
                  <a:tailEnd type="none" w="med" len="med"/>
                </a:ln>
              </p:spPr>
            </p:cxnSp>
          </p:grpSp>
          <p:grpSp>
            <p:nvGrpSpPr>
              <p:cNvPr id="191" name="Google Shape;191;p13"/>
              <p:cNvGrpSpPr/>
              <p:nvPr/>
            </p:nvGrpSpPr>
            <p:grpSpPr>
              <a:xfrm>
                <a:off x="8595300" y="365550"/>
                <a:ext cx="183000" cy="183000"/>
                <a:chOff x="8225400" y="367488"/>
                <a:chExt cx="183000" cy="183000"/>
              </a:xfrm>
            </p:grpSpPr>
            <p:cxnSp>
              <p:nvCxnSpPr>
                <p:cNvPr id="192" name="Google Shape;192;p13"/>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93" name="Google Shape;193;p13"/>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194" name="Google Shape;194;p13"/>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13"/>
              <p:cNvCxnSpPr/>
              <p:nvPr/>
            </p:nvCxnSpPr>
            <p:spPr>
              <a:xfrm>
                <a:off x="7925099" y="548550"/>
                <a:ext cx="213000" cy="0"/>
              </a:xfrm>
              <a:prstGeom prst="straightConnector1">
                <a:avLst/>
              </a:prstGeom>
              <a:noFill/>
              <a:ln w="28575" cap="flat" cmpd="sng">
                <a:solidFill>
                  <a:schemeClr val="dk1"/>
                </a:solidFill>
                <a:prstDash val="solid"/>
                <a:round/>
                <a:headEnd type="none" w="med" len="med"/>
                <a:tailEnd type="none" w="med" len="med"/>
              </a:ln>
            </p:spPr>
          </p:cxnSp>
        </p:grpSp>
      </p:grpSp>
      <p:sp>
        <p:nvSpPr>
          <p:cNvPr id="196" name="Google Shape;196;p13"/>
          <p:cNvSpPr txBox="1">
            <a:spLocks noGrp="1"/>
          </p:cNvSpPr>
          <p:nvPr>
            <p:ph type="subTitle" idx="1"/>
          </p:nvPr>
        </p:nvSpPr>
        <p:spPr>
          <a:xfrm>
            <a:off x="1957976" y="1802875"/>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13"/>
          <p:cNvSpPr txBox="1">
            <a:spLocks noGrp="1"/>
          </p:cNvSpPr>
          <p:nvPr>
            <p:ph type="subTitle" idx="2"/>
          </p:nvPr>
        </p:nvSpPr>
        <p:spPr>
          <a:xfrm>
            <a:off x="1957956" y="3399150"/>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8" name="Google Shape;198;p13"/>
          <p:cNvSpPr txBox="1">
            <a:spLocks noGrp="1"/>
          </p:cNvSpPr>
          <p:nvPr>
            <p:ph type="subTitle" idx="3"/>
          </p:nvPr>
        </p:nvSpPr>
        <p:spPr>
          <a:xfrm>
            <a:off x="5997466" y="1803588"/>
            <a:ext cx="23775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9" name="Google Shape;199;p13"/>
          <p:cNvSpPr txBox="1">
            <a:spLocks noGrp="1"/>
          </p:cNvSpPr>
          <p:nvPr>
            <p:ph type="subTitle" idx="4"/>
          </p:nvPr>
        </p:nvSpPr>
        <p:spPr>
          <a:xfrm>
            <a:off x="6043506" y="3399143"/>
            <a:ext cx="2286000" cy="548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0" name="Google Shape;200;p13"/>
          <p:cNvSpPr txBox="1">
            <a:spLocks noGrp="1"/>
          </p:cNvSpPr>
          <p:nvPr>
            <p:ph type="title" hasCustomPrompt="1"/>
          </p:nvPr>
        </p:nvSpPr>
        <p:spPr>
          <a:xfrm>
            <a:off x="769317" y="1802875"/>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subTitle" idx="5"/>
          </p:nvPr>
        </p:nvSpPr>
        <p:spPr>
          <a:xfrm>
            <a:off x="1957976" y="2261521"/>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13"/>
          <p:cNvSpPr txBox="1">
            <a:spLocks noGrp="1"/>
          </p:cNvSpPr>
          <p:nvPr>
            <p:ph type="title" idx="6" hasCustomPrompt="1"/>
          </p:nvPr>
        </p:nvSpPr>
        <p:spPr>
          <a:xfrm>
            <a:off x="4808859" y="180360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7"/>
          </p:nvPr>
        </p:nvSpPr>
        <p:spPr>
          <a:xfrm>
            <a:off x="5997466" y="2260800"/>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13"/>
          <p:cNvSpPr txBox="1">
            <a:spLocks noGrp="1"/>
          </p:cNvSpPr>
          <p:nvPr>
            <p:ph type="title" idx="8" hasCustomPrompt="1"/>
          </p:nvPr>
        </p:nvSpPr>
        <p:spPr>
          <a:xfrm>
            <a:off x="769347" y="3399150"/>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9"/>
          </p:nvPr>
        </p:nvSpPr>
        <p:spPr>
          <a:xfrm>
            <a:off x="1957956" y="3856343"/>
            <a:ext cx="23775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title" idx="13" hasCustomPrompt="1"/>
          </p:nvPr>
        </p:nvSpPr>
        <p:spPr>
          <a:xfrm>
            <a:off x="4854897" y="3399143"/>
            <a:ext cx="1188600" cy="109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subTitle" idx="14"/>
          </p:nvPr>
        </p:nvSpPr>
        <p:spPr>
          <a:xfrm>
            <a:off x="6043506" y="3856343"/>
            <a:ext cx="22860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13"/>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ubik Black"/>
              <a:buNone/>
              <a:defRPr sz="3500">
                <a:solidFill>
                  <a:schemeClr val="dk1"/>
                </a:solidFill>
                <a:latin typeface="Rubik Black"/>
                <a:ea typeface="Rubik Black"/>
                <a:cs typeface="Rubik Black"/>
                <a:sym typeface="Rubik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8" r:id="rId8"/>
    <p:sldLayoutId id="2147483659" r:id="rId9"/>
    <p:sldLayoutId id="2147483663" r:id="rId10"/>
    <p:sldLayoutId id="2147483664" r:id="rId11"/>
    <p:sldLayoutId id="2147483669"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1620">
          <p15:clr>
            <a:srgbClr val="EA4335"/>
          </p15:clr>
        </p15:guide>
        <p15:guide id="7" pos="173">
          <p15:clr>
            <a:srgbClr val="EA4335"/>
          </p15:clr>
        </p15:guide>
        <p15:guide id="8" orient="horz" pos="173">
          <p15:clr>
            <a:srgbClr val="EA4335"/>
          </p15:clr>
        </p15:guide>
        <p15:guide id="9" pos="5587">
          <p15:clr>
            <a:srgbClr val="EA4335"/>
          </p15:clr>
        </p15:guide>
        <p15:guide id="10" orient="horz" pos="306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google.com/spreadsheets/d/1z5oOwri3-Mf2U-fRCetIX5dJgLB8nKnD8YR28UkEmhE/copy" TargetMode="External"/><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4.png"/></Relationships>
</file>

<file path=ppt/slides/_rels/slide103.xml.rels><?xml version="1.0" encoding="UTF-8" standalone="yes"?>
<Relationships xmlns="http://schemas.openxmlformats.org/package/2006/relationships"><Relationship Id="rId3" Type="http://schemas.openxmlformats.org/officeDocument/2006/relationships/hyperlink" Target="https://docs.google.com/spreadsheets/d/1z5oOwri3-Mf2U-fRCetIX5dJgLB8nKnD8YR28UkEmhE/copy" TargetMode="External"/><Relationship Id="rId2" Type="http://schemas.openxmlformats.org/officeDocument/2006/relationships/notesSlide" Target="../notesSlides/notesSlide103.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4.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6.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7.xml"/><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4.png"/><Relationship Id="rId4" Type="http://schemas.openxmlformats.org/officeDocument/2006/relationships/hyperlink" Target="https://docs.google.com/spreadsheets/d/1z5oOwri3-Mf2U-fRCetIX5dJgLB8nKnD8YR28UkEmhE/copy" TargetMode="External"/></Relationships>
</file>

<file path=ppt/slides/_rels/slide10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08.xml"/><Relationship Id="rId1" Type="http://schemas.openxmlformats.org/officeDocument/2006/relationships/slideLayout" Target="../slideLayouts/slideLayout4.xml"/><Relationship Id="rId6" Type="http://schemas.openxmlformats.org/officeDocument/2006/relationships/customXml" Target="../ink/ink1.xml"/><Relationship Id="rId5" Type="http://schemas.openxmlformats.org/officeDocument/2006/relationships/image" Target="../media/image104.png"/><Relationship Id="rId10" Type="http://schemas.openxmlformats.org/officeDocument/2006/relationships/image" Target="../media/image112.png"/><Relationship Id="rId4" Type="http://schemas.openxmlformats.org/officeDocument/2006/relationships/hyperlink" Target="https://docs.google.com/spreadsheets/d/1z5oOwri3-Mf2U-fRCetIX5dJgLB8nKnD8YR28UkEmhE/copy" TargetMode="External"/><Relationship Id="rId9" Type="http://schemas.openxmlformats.org/officeDocument/2006/relationships/image" Target="../media/image11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25.png"/><Relationship Id="rId5" Type="http://schemas.microsoft.com/office/2007/relationships/hdphoto" Target="../media/hdphoto3.wdp"/><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microsoft.com/office/2007/relationships/hdphoto" Target="../media/hdphoto5.wdp"/></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11.xml"/><Relationship Id="rId5" Type="http://schemas.microsoft.com/office/2007/relationships/hdphoto" Target="../media/hdphoto5.wdp"/><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6.png"/><Relationship Id="rId7" Type="http://schemas.microsoft.com/office/2007/relationships/hdphoto" Target="../media/hdphoto4.wdp"/><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66.xml"/><Relationship Id="rId16"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7.png"/><Relationship Id="rId9" Type="http://schemas.microsoft.com/office/2007/relationships/hdphoto" Target="../media/hdphoto5.wdp"/><Relationship Id="rId14" Type="http://schemas.openxmlformats.org/officeDocument/2006/relationships/image" Target="../media/image36.png"/></Relationships>
</file>

<file path=ppt/slides/_rels/slide6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67.xml"/><Relationship Id="rId16"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6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2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68.xml"/><Relationship Id="rId16"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6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28.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69.xml"/><Relationship Id="rId16" Type="http://schemas.openxmlformats.org/officeDocument/2006/relationships/image" Target="../media/image52.png"/><Relationship Id="rId1" Type="http://schemas.openxmlformats.org/officeDocument/2006/relationships/slideLayout" Target="../slideLayouts/slideLayout1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28.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70.xml"/><Relationship Id="rId16"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8.png"/><Relationship Id="rId3" Type="http://schemas.openxmlformats.org/officeDocument/2006/relationships/image" Target="../media/image26.png"/><Relationship Id="rId7" Type="http://schemas.microsoft.com/office/2007/relationships/hdphoto" Target="../media/hdphoto4.wdp"/><Relationship Id="rId12"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56.png"/><Relationship Id="rId5" Type="http://schemas.openxmlformats.org/officeDocument/2006/relationships/image" Target="../media/image28.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27.png"/><Relationship Id="rId9" Type="http://schemas.microsoft.com/office/2007/relationships/hdphoto" Target="../media/hdphoto5.wdp"/><Relationship Id="rId14" Type="http://schemas.openxmlformats.org/officeDocument/2006/relationships/image" Target="../media/image5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microsoft.com/office/2007/relationships/hdphoto" Target="../media/hdphoto6.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63.png"/><Relationship Id="rId4" Type="http://schemas.microsoft.com/office/2007/relationships/hdphoto" Target="../media/hdphoto7.wdp"/></Relationships>
</file>

<file path=ppt/slides/_rels/slide7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65.png"/><Relationship Id="rId4" Type="http://schemas.microsoft.com/office/2007/relationships/hdphoto" Target="../media/hdphoto7.wdp"/></Relationships>
</file>

<file path=ppt/slides/_rels/slide7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microsoft.com/office/2007/relationships/hdphoto" Target="../media/hdphoto10.wdp"/><Relationship Id="rId5" Type="http://schemas.openxmlformats.org/officeDocument/2006/relationships/image" Target="../media/image67.png"/><Relationship Id="rId4" Type="http://schemas.microsoft.com/office/2007/relationships/hdphoto" Target="../media/hdphoto7.wdp"/></Relationships>
</file>

<file path=ppt/slides/_rels/slide79.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64.png"/><Relationship Id="rId7"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microsoft.com/office/2007/relationships/hdphoto" Target="../media/hdphoto12.wdp"/><Relationship Id="rId5" Type="http://schemas.openxmlformats.org/officeDocument/2006/relationships/image" Target="../media/image69.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71.png"/><Relationship Id="rId4" Type="http://schemas.microsoft.com/office/2007/relationships/hdphoto" Target="../media/hdphoto7.wdp"/></Relationships>
</file>

<file path=ppt/slides/_rels/slide8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64.png"/><Relationship Id="rId7"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microsoft.com/office/2007/relationships/hdphoto" Target="../media/hdphoto16.wdp"/><Relationship Id="rId5" Type="http://schemas.openxmlformats.org/officeDocument/2006/relationships/image" Target="../media/image73.png"/><Relationship Id="rId4" Type="http://schemas.microsoft.com/office/2007/relationships/hdphoto" Target="../media/hdphoto7.wdp"/></Relationships>
</file>

<file path=ppt/slides/_rels/slide82.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64.png"/><Relationship Id="rId7"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microsoft.com/office/2007/relationships/hdphoto" Target="../media/hdphoto18.wdp"/><Relationship Id="rId5" Type="http://schemas.openxmlformats.org/officeDocument/2006/relationships/image" Target="../media/image75.png"/><Relationship Id="rId4" Type="http://schemas.microsoft.com/office/2007/relationships/hdphoto" Target="../media/hdphoto7.wdp"/></Relationships>
</file>

<file path=ppt/slides/_rels/slide83.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64.png"/><Relationship Id="rId7"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microsoft.com/office/2007/relationships/hdphoto" Target="../media/hdphoto20.wdp"/><Relationship Id="rId5" Type="http://schemas.openxmlformats.org/officeDocument/2006/relationships/image" Target="../media/image77.png"/><Relationship Id="rId4" Type="http://schemas.microsoft.com/office/2007/relationships/hdphoto" Target="../media/hdphoto7.wdp"/></Relationships>
</file>

<file path=ppt/slides/_rels/slide84.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64.png"/><Relationship Id="rId7"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microsoft.com/office/2007/relationships/hdphoto" Target="../media/hdphoto22.wdp"/><Relationship Id="rId5" Type="http://schemas.openxmlformats.org/officeDocument/2006/relationships/image" Target="../media/image79.png"/><Relationship Id="rId4" Type="http://schemas.microsoft.com/office/2007/relationships/hdphoto" Target="../media/hdphoto7.wdp"/></Relationships>
</file>

<file path=ppt/slides/_rels/slide85.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64.png"/><Relationship Id="rId7" Type="http://schemas.openxmlformats.org/officeDocument/2006/relationships/image" Target="../media/image82.png"/><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microsoft.com/office/2007/relationships/hdphoto" Target="../media/hdphoto24.wdp"/><Relationship Id="rId5" Type="http://schemas.openxmlformats.org/officeDocument/2006/relationships/image" Target="../media/image81.png"/><Relationship Id="rId4" Type="http://schemas.microsoft.com/office/2007/relationships/hdphoto" Target="../media/hdphoto7.wdp"/></Relationships>
</file>

<file path=ppt/slides/_rels/slide86.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64.png"/><Relationship Id="rId7"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microsoft.com/office/2007/relationships/hdphoto" Target="../media/hdphoto26.wdp"/><Relationship Id="rId5" Type="http://schemas.openxmlformats.org/officeDocument/2006/relationships/image" Target="../media/image83.png"/><Relationship Id="rId4" Type="http://schemas.microsoft.com/office/2007/relationships/hdphoto" Target="../media/hdphoto7.wdp"/></Relationships>
</file>

<file path=ppt/slides/_rels/slide87.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64.png"/><Relationship Id="rId7"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microsoft.com/office/2007/relationships/hdphoto" Target="../media/hdphoto28.wdp"/><Relationship Id="rId5" Type="http://schemas.openxmlformats.org/officeDocument/2006/relationships/image" Target="../media/image85.png"/><Relationship Id="rId10" Type="http://schemas.microsoft.com/office/2007/relationships/hdphoto" Target="../media/hdphoto30.wdp"/><Relationship Id="rId4" Type="http://schemas.microsoft.com/office/2007/relationships/hdphoto" Target="../media/hdphoto7.wdp"/><Relationship Id="rId9" Type="http://schemas.openxmlformats.org/officeDocument/2006/relationships/image" Target="../media/image87.png"/></Relationships>
</file>

<file path=ppt/slides/_rels/slide88.xml.rels><?xml version="1.0" encoding="UTF-8" standalone="yes"?>
<Relationships xmlns="http://schemas.openxmlformats.org/package/2006/relationships"><Relationship Id="rId8" Type="http://schemas.microsoft.com/office/2007/relationships/hdphoto" Target="../media/hdphoto32.wdp"/><Relationship Id="rId3" Type="http://schemas.openxmlformats.org/officeDocument/2006/relationships/image" Target="../media/image64.png"/><Relationship Id="rId7"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microsoft.com/office/2007/relationships/hdphoto" Target="../media/hdphoto31.wdp"/><Relationship Id="rId5" Type="http://schemas.openxmlformats.org/officeDocument/2006/relationships/image" Target="../media/image88.png"/><Relationship Id="rId4" Type="http://schemas.microsoft.com/office/2007/relationships/hdphoto" Target="../media/hdphoto7.wdp"/></Relationships>
</file>

<file path=ppt/slides/_rels/slide89.xml.rels><?xml version="1.0" encoding="UTF-8" standalone="yes"?>
<Relationships xmlns="http://schemas.openxmlformats.org/package/2006/relationships"><Relationship Id="rId8" Type="http://schemas.microsoft.com/office/2007/relationships/hdphoto" Target="../media/hdphoto34.wdp"/><Relationship Id="rId3" Type="http://schemas.openxmlformats.org/officeDocument/2006/relationships/image" Target="../media/image64.png"/><Relationship Id="rId7" Type="http://schemas.openxmlformats.org/officeDocument/2006/relationships/image" Target="../media/image91.png"/><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microsoft.com/office/2007/relationships/hdphoto" Target="../media/hdphoto33.wdp"/><Relationship Id="rId5" Type="http://schemas.openxmlformats.org/officeDocument/2006/relationships/image" Target="../media/image90.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8" Type="http://schemas.microsoft.com/office/2007/relationships/hdphoto" Target="../media/hdphoto36.wdp"/><Relationship Id="rId3" Type="http://schemas.openxmlformats.org/officeDocument/2006/relationships/image" Target="../media/image64.png"/><Relationship Id="rId7"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microsoft.com/office/2007/relationships/hdphoto" Target="../media/hdphoto35.wdp"/><Relationship Id="rId5" Type="http://schemas.openxmlformats.org/officeDocument/2006/relationships/image" Target="../media/image92.png"/><Relationship Id="rId4" Type="http://schemas.microsoft.com/office/2007/relationships/hdphoto" Target="../media/hdphoto7.wdp"/></Relationships>
</file>

<file path=ppt/slides/_rels/slide91.xml.rels><?xml version="1.0" encoding="UTF-8" standalone="yes"?>
<Relationships xmlns="http://schemas.openxmlformats.org/package/2006/relationships"><Relationship Id="rId8" Type="http://schemas.microsoft.com/office/2007/relationships/hdphoto" Target="../media/hdphoto38.wdp"/><Relationship Id="rId3" Type="http://schemas.openxmlformats.org/officeDocument/2006/relationships/image" Target="../media/image64.png"/><Relationship Id="rId7"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4.xml"/><Relationship Id="rId6" Type="http://schemas.microsoft.com/office/2007/relationships/hdphoto" Target="../media/hdphoto37.wdp"/><Relationship Id="rId5" Type="http://schemas.openxmlformats.org/officeDocument/2006/relationships/image" Target="../media/image94.png"/><Relationship Id="rId4" Type="http://schemas.microsoft.com/office/2007/relationships/hdphoto" Target="../media/hdphoto7.wdp"/></Relationships>
</file>

<file path=ppt/slides/_rels/slide92.xml.rels><?xml version="1.0" encoding="UTF-8" standalone="yes"?>
<Relationships xmlns="http://schemas.openxmlformats.org/package/2006/relationships"><Relationship Id="rId8" Type="http://schemas.microsoft.com/office/2007/relationships/hdphoto" Target="../media/hdphoto40.wdp"/><Relationship Id="rId3" Type="http://schemas.openxmlformats.org/officeDocument/2006/relationships/image" Target="../media/image64.png"/><Relationship Id="rId7"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microsoft.com/office/2007/relationships/hdphoto" Target="../media/hdphoto39.wdp"/><Relationship Id="rId5" Type="http://schemas.openxmlformats.org/officeDocument/2006/relationships/image" Target="../media/image96.png"/><Relationship Id="rId4" Type="http://schemas.microsoft.com/office/2007/relationships/hdphoto" Target="../media/hdphoto7.wdp"/></Relationships>
</file>

<file path=ppt/slides/_rels/slide93.xml.rels><?xml version="1.0" encoding="UTF-8" standalone="yes"?>
<Relationships xmlns="http://schemas.openxmlformats.org/package/2006/relationships"><Relationship Id="rId8" Type="http://schemas.microsoft.com/office/2007/relationships/hdphoto" Target="../media/hdphoto42.wdp"/><Relationship Id="rId3" Type="http://schemas.openxmlformats.org/officeDocument/2006/relationships/image" Target="../media/image64.png"/><Relationship Id="rId7" Type="http://schemas.openxmlformats.org/officeDocument/2006/relationships/image" Target="../media/image99.png"/><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microsoft.com/office/2007/relationships/hdphoto" Target="../media/hdphoto41.wdp"/><Relationship Id="rId5" Type="http://schemas.openxmlformats.org/officeDocument/2006/relationships/image" Target="../media/image98.png"/><Relationship Id="rId4" Type="http://schemas.microsoft.com/office/2007/relationships/hdphoto" Target="../media/hdphoto7.wdp"/></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microsoft.com/office/2007/relationships/hdphoto" Target="../media/hdphoto43.wdp"/></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8.xml"/><Relationship Id="rId1" Type="http://schemas.openxmlformats.org/officeDocument/2006/relationships/slideLayout" Target="../slideLayouts/slideLayout10.xml"/><Relationship Id="rId4" Type="http://schemas.microsoft.com/office/2007/relationships/hdphoto" Target="../media/hdphoto44.wdp"/></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10.xml"/><Relationship Id="rId4" Type="http://schemas.microsoft.com/office/2007/relationships/hdphoto" Target="../media/hdphoto4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9"/>
          <p:cNvSpPr txBox="1">
            <a:spLocks noGrp="1"/>
          </p:cNvSpPr>
          <p:nvPr>
            <p:ph type="ctrTitle"/>
          </p:nvPr>
        </p:nvSpPr>
        <p:spPr>
          <a:xfrm>
            <a:off x="1828800" y="1174903"/>
            <a:ext cx="5486400" cy="246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Oswald bold" pitchFamily="2" charset="0"/>
              </a:rPr>
              <a:t>QUẢN LÝ KHO HÀNG ĐIỆN THOẠI THEO MÃ IMEI</a:t>
            </a:r>
            <a:endParaRPr sz="4000">
              <a:latin typeface="Oswald bold" pitchFamily="2" charset="0"/>
            </a:endParaRPr>
          </a:p>
        </p:txBody>
      </p:sp>
      <p:sp>
        <p:nvSpPr>
          <p:cNvPr id="413" name="Google Shape;413;p29"/>
          <p:cNvSpPr txBox="1">
            <a:spLocks noGrp="1"/>
          </p:cNvSpPr>
          <p:nvPr>
            <p:ph type="subTitle" idx="1"/>
          </p:nvPr>
        </p:nvSpPr>
        <p:spPr>
          <a:xfrm>
            <a:off x="1828800" y="3877100"/>
            <a:ext cx="5486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swald Light" pitchFamily="2" charset="0"/>
              </a:rPr>
              <a:t>P</a:t>
            </a:r>
            <a:r>
              <a:rPr lang="en">
                <a:latin typeface="Oswald Light" pitchFamily="2" charset="0"/>
              </a:rPr>
              <a:t>hân tích thiết kế hệ thống thông tin </a:t>
            </a:r>
            <a:endParaRPr>
              <a:latin typeface="Oswald Light" pitchFamily="2" charset="0"/>
            </a:endParaRPr>
          </a:p>
        </p:txBody>
      </p:sp>
      <p:sp>
        <p:nvSpPr>
          <p:cNvPr id="414" name="Google Shape;414;p29"/>
          <p:cNvSpPr/>
          <p:nvPr/>
        </p:nvSpPr>
        <p:spPr>
          <a:xfrm rot="-2700000">
            <a:off x="7125203" y="4050192"/>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9"/>
          <p:cNvGrpSpPr/>
          <p:nvPr/>
        </p:nvGrpSpPr>
        <p:grpSpPr>
          <a:xfrm>
            <a:off x="136938" y="2571748"/>
            <a:ext cx="1827475" cy="1051350"/>
            <a:chOff x="274188" y="1278048"/>
            <a:chExt cx="1827475" cy="1051350"/>
          </a:xfrm>
        </p:grpSpPr>
        <p:sp>
          <p:nvSpPr>
            <p:cNvPr id="416" name="Google Shape;416;p29"/>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29"/>
            <p:cNvGrpSpPr/>
            <p:nvPr/>
          </p:nvGrpSpPr>
          <p:grpSpPr>
            <a:xfrm>
              <a:off x="274188" y="1278048"/>
              <a:ext cx="1737300" cy="960000"/>
              <a:chOff x="7146475" y="2190661"/>
              <a:chExt cx="1737300" cy="960000"/>
            </a:xfrm>
          </p:grpSpPr>
          <p:sp>
            <p:nvSpPr>
              <p:cNvPr id="418" name="Google Shape;418;p29"/>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29"/>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nvGrpSpPr>
            <p:cNvPr id="420" name="Google Shape;420;p29"/>
            <p:cNvGrpSpPr/>
            <p:nvPr/>
          </p:nvGrpSpPr>
          <p:grpSpPr>
            <a:xfrm>
              <a:off x="447057" y="1555937"/>
              <a:ext cx="1391436" cy="587426"/>
              <a:chOff x="817139" y="2952501"/>
              <a:chExt cx="1391436" cy="587426"/>
            </a:xfrm>
          </p:grpSpPr>
          <p:sp>
            <p:nvSpPr>
              <p:cNvPr id="421" name="Google Shape;421;p29"/>
              <p:cNvSpPr/>
              <p:nvPr/>
            </p:nvSpPr>
            <p:spPr>
              <a:xfrm>
                <a:off x="834354" y="3033062"/>
                <a:ext cx="328236" cy="324038"/>
              </a:xfrm>
              <a:custGeom>
                <a:avLst/>
                <a:gdLst/>
                <a:ahLst/>
                <a:cxnLst/>
                <a:rect l="l" t="t" r="r" b="b"/>
                <a:pathLst>
                  <a:path w="8732" h="8733" extrusionOk="0">
                    <a:moveTo>
                      <a:pt x="4366" y="1"/>
                    </a:moveTo>
                    <a:cubicBezTo>
                      <a:pt x="1951" y="1"/>
                      <a:pt x="0" y="1952"/>
                      <a:pt x="0" y="4366"/>
                    </a:cubicBezTo>
                    <a:cubicBezTo>
                      <a:pt x="0" y="6757"/>
                      <a:pt x="1951" y="8732"/>
                      <a:pt x="4366" y="8732"/>
                    </a:cubicBezTo>
                    <a:cubicBezTo>
                      <a:pt x="6780" y="8732"/>
                      <a:pt x="8732" y="6757"/>
                      <a:pt x="8732" y="4366"/>
                    </a:cubicBezTo>
                    <a:cubicBezTo>
                      <a:pt x="8732" y="1952"/>
                      <a:pt x="6780" y="1"/>
                      <a:pt x="436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817139" y="3173107"/>
                <a:ext cx="735110" cy="366820"/>
              </a:xfrm>
              <a:custGeom>
                <a:avLst/>
                <a:gdLst/>
                <a:ahLst/>
                <a:cxnLst/>
                <a:rect l="l" t="t" r="r" b="b"/>
                <a:pathLst>
                  <a:path w="19556" h="9886" extrusionOk="0">
                    <a:moveTo>
                      <a:pt x="10025" y="0"/>
                    </a:moveTo>
                    <a:cubicBezTo>
                      <a:pt x="7970" y="0"/>
                      <a:pt x="5937" y="1254"/>
                      <a:pt x="5263" y="3544"/>
                    </a:cubicBezTo>
                    <a:cubicBezTo>
                      <a:pt x="4773" y="3298"/>
                      <a:pt x="4258" y="3184"/>
                      <a:pt x="3754" y="3184"/>
                    </a:cubicBezTo>
                    <a:cubicBezTo>
                      <a:pt x="2252" y="3184"/>
                      <a:pt x="848" y="4199"/>
                      <a:pt x="482" y="5787"/>
                    </a:cubicBezTo>
                    <a:cubicBezTo>
                      <a:pt x="0" y="7884"/>
                      <a:pt x="1590" y="9886"/>
                      <a:pt x="3723" y="9886"/>
                    </a:cubicBezTo>
                    <a:cubicBezTo>
                      <a:pt x="3748" y="9886"/>
                      <a:pt x="3774" y="9885"/>
                      <a:pt x="3799" y="9885"/>
                    </a:cubicBezTo>
                    <a:lnTo>
                      <a:pt x="15531" y="9885"/>
                    </a:lnTo>
                    <a:cubicBezTo>
                      <a:pt x="17750" y="9885"/>
                      <a:pt x="19555" y="8104"/>
                      <a:pt x="19555" y="5885"/>
                    </a:cubicBezTo>
                    <a:cubicBezTo>
                      <a:pt x="19555" y="3641"/>
                      <a:pt x="17750" y="1861"/>
                      <a:pt x="15531" y="1861"/>
                    </a:cubicBezTo>
                    <a:cubicBezTo>
                      <a:pt x="15019" y="1861"/>
                      <a:pt x="14531" y="1958"/>
                      <a:pt x="14068" y="2129"/>
                    </a:cubicBezTo>
                    <a:cubicBezTo>
                      <a:pt x="13064" y="681"/>
                      <a:pt x="11538" y="0"/>
                      <a:pt x="10025"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739143" y="2952501"/>
                <a:ext cx="162314" cy="219958"/>
              </a:xfrm>
              <a:custGeom>
                <a:avLst/>
                <a:gdLst/>
                <a:ahLst/>
                <a:cxnLst/>
                <a:rect l="l" t="t" r="r" b="b"/>
                <a:pathLst>
                  <a:path w="4318" h="5928" extrusionOk="0">
                    <a:moveTo>
                      <a:pt x="2245" y="1"/>
                    </a:moveTo>
                    <a:cubicBezTo>
                      <a:pt x="1976" y="1"/>
                      <a:pt x="1708" y="25"/>
                      <a:pt x="1440" y="99"/>
                    </a:cubicBezTo>
                    <a:cubicBezTo>
                      <a:pt x="1196" y="147"/>
                      <a:pt x="976" y="245"/>
                      <a:pt x="757" y="367"/>
                    </a:cubicBezTo>
                    <a:cubicBezTo>
                      <a:pt x="489" y="513"/>
                      <a:pt x="245" y="708"/>
                      <a:pt x="1" y="928"/>
                    </a:cubicBezTo>
                    <a:lnTo>
                      <a:pt x="854" y="1952"/>
                    </a:lnTo>
                    <a:cubicBezTo>
                      <a:pt x="1050" y="1757"/>
                      <a:pt x="1269" y="1611"/>
                      <a:pt x="1489" y="1464"/>
                    </a:cubicBezTo>
                    <a:cubicBezTo>
                      <a:pt x="1659" y="1367"/>
                      <a:pt x="1854" y="1318"/>
                      <a:pt x="2049" y="1318"/>
                    </a:cubicBezTo>
                    <a:cubicBezTo>
                      <a:pt x="2196" y="1318"/>
                      <a:pt x="2367" y="1367"/>
                      <a:pt x="2464" y="1440"/>
                    </a:cubicBezTo>
                    <a:cubicBezTo>
                      <a:pt x="2562" y="1538"/>
                      <a:pt x="2635" y="1684"/>
                      <a:pt x="2610" y="1806"/>
                    </a:cubicBezTo>
                    <a:cubicBezTo>
                      <a:pt x="2610" y="1928"/>
                      <a:pt x="2586" y="2050"/>
                      <a:pt x="2537" y="2172"/>
                    </a:cubicBezTo>
                    <a:cubicBezTo>
                      <a:pt x="2488" y="2318"/>
                      <a:pt x="2391" y="2440"/>
                      <a:pt x="2293" y="2562"/>
                    </a:cubicBezTo>
                    <a:cubicBezTo>
                      <a:pt x="2171" y="2733"/>
                      <a:pt x="1879" y="3025"/>
                      <a:pt x="1489" y="3440"/>
                    </a:cubicBezTo>
                    <a:lnTo>
                      <a:pt x="50" y="4903"/>
                    </a:lnTo>
                    <a:lnTo>
                      <a:pt x="50" y="5928"/>
                    </a:lnTo>
                    <a:lnTo>
                      <a:pt x="4318" y="5928"/>
                    </a:lnTo>
                    <a:lnTo>
                      <a:pt x="4318" y="4659"/>
                    </a:lnTo>
                    <a:lnTo>
                      <a:pt x="2098" y="4659"/>
                    </a:lnTo>
                    <a:lnTo>
                      <a:pt x="2098" y="4611"/>
                    </a:lnTo>
                    <a:cubicBezTo>
                      <a:pt x="2757" y="4050"/>
                      <a:pt x="3171" y="3635"/>
                      <a:pt x="3367" y="3440"/>
                    </a:cubicBezTo>
                    <a:cubicBezTo>
                      <a:pt x="3562" y="3245"/>
                      <a:pt x="3708" y="3050"/>
                      <a:pt x="3854" y="2830"/>
                    </a:cubicBezTo>
                    <a:cubicBezTo>
                      <a:pt x="4098" y="2464"/>
                      <a:pt x="4220" y="2025"/>
                      <a:pt x="4220" y="1611"/>
                    </a:cubicBezTo>
                    <a:cubicBezTo>
                      <a:pt x="4220" y="1294"/>
                      <a:pt x="4123" y="1025"/>
                      <a:pt x="3952" y="781"/>
                    </a:cubicBezTo>
                    <a:cubicBezTo>
                      <a:pt x="3781" y="513"/>
                      <a:pt x="3562" y="318"/>
                      <a:pt x="3269" y="196"/>
                    </a:cubicBezTo>
                    <a:cubicBezTo>
                      <a:pt x="2952" y="50"/>
                      <a:pt x="2610" y="1"/>
                      <a:pt x="2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926175" y="2955247"/>
                <a:ext cx="129310" cy="217213"/>
              </a:xfrm>
              <a:custGeom>
                <a:avLst/>
                <a:gdLst/>
                <a:ahLst/>
                <a:cxnLst/>
                <a:rect l="l" t="t" r="r" b="b"/>
                <a:pathLst>
                  <a:path w="3440" h="5854" extrusionOk="0">
                    <a:moveTo>
                      <a:pt x="2000" y="0"/>
                    </a:moveTo>
                    <a:lnTo>
                      <a:pt x="0" y="1659"/>
                    </a:lnTo>
                    <a:lnTo>
                      <a:pt x="805" y="2659"/>
                    </a:lnTo>
                    <a:lnTo>
                      <a:pt x="1488" y="2122"/>
                    </a:lnTo>
                    <a:cubicBezTo>
                      <a:pt x="1610" y="2000"/>
                      <a:pt x="1732" y="1878"/>
                      <a:pt x="1854" y="1732"/>
                    </a:cubicBezTo>
                    <a:lnTo>
                      <a:pt x="1854" y="1732"/>
                    </a:lnTo>
                    <a:cubicBezTo>
                      <a:pt x="1829" y="2049"/>
                      <a:pt x="1829" y="2390"/>
                      <a:pt x="1829" y="2756"/>
                    </a:cubicBezTo>
                    <a:lnTo>
                      <a:pt x="1829" y="5854"/>
                    </a:lnTo>
                    <a:lnTo>
                      <a:pt x="3439" y="5854"/>
                    </a:lnTo>
                    <a:lnTo>
                      <a:pt x="3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2096669" y="2952501"/>
                <a:ext cx="111905" cy="112354"/>
              </a:xfrm>
              <a:custGeom>
                <a:avLst/>
                <a:gdLst/>
                <a:ahLst/>
                <a:cxnLst/>
                <a:rect l="l" t="t" r="r" b="b"/>
                <a:pathLst>
                  <a:path w="2977" h="3028" extrusionOk="0">
                    <a:moveTo>
                      <a:pt x="1537" y="830"/>
                    </a:moveTo>
                    <a:cubicBezTo>
                      <a:pt x="1806" y="830"/>
                      <a:pt x="1928" y="1050"/>
                      <a:pt x="1928" y="1513"/>
                    </a:cubicBezTo>
                    <a:cubicBezTo>
                      <a:pt x="1928" y="1977"/>
                      <a:pt x="1806" y="2220"/>
                      <a:pt x="1537" y="2220"/>
                    </a:cubicBezTo>
                    <a:cubicBezTo>
                      <a:pt x="1415" y="2220"/>
                      <a:pt x="1293" y="2147"/>
                      <a:pt x="1220" y="2050"/>
                    </a:cubicBezTo>
                    <a:cubicBezTo>
                      <a:pt x="1147" y="1879"/>
                      <a:pt x="1123" y="1684"/>
                      <a:pt x="1123" y="1513"/>
                    </a:cubicBezTo>
                    <a:lnTo>
                      <a:pt x="1147" y="1513"/>
                    </a:lnTo>
                    <a:cubicBezTo>
                      <a:pt x="1147" y="1050"/>
                      <a:pt x="1269" y="830"/>
                      <a:pt x="1537" y="830"/>
                    </a:cubicBezTo>
                    <a:close/>
                    <a:moveTo>
                      <a:pt x="1562" y="1"/>
                    </a:moveTo>
                    <a:cubicBezTo>
                      <a:pt x="1171" y="1"/>
                      <a:pt x="781" y="147"/>
                      <a:pt x="513" y="416"/>
                    </a:cubicBezTo>
                    <a:cubicBezTo>
                      <a:pt x="1" y="1050"/>
                      <a:pt x="1" y="1977"/>
                      <a:pt x="513" y="2611"/>
                    </a:cubicBezTo>
                    <a:cubicBezTo>
                      <a:pt x="764" y="2862"/>
                      <a:pt x="1101" y="3028"/>
                      <a:pt x="1463" y="3028"/>
                    </a:cubicBezTo>
                    <a:cubicBezTo>
                      <a:pt x="1488" y="3028"/>
                      <a:pt x="1513" y="3027"/>
                      <a:pt x="1537" y="3025"/>
                    </a:cubicBezTo>
                    <a:cubicBezTo>
                      <a:pt x="1565" y="3027"/>
                      <a:pt x="1593" y="3028"/>
                      <a:pt x="1621" y="3028"/>
                    </a:cubicBezTo>
                    <a:cubicBezTo>
                      <a:pt x="1980" y="3028"/>
                      <a:pt x="2314" y="2882"/>
                      <a:pt x="2586" y="2611"/>
                    </a:cubicBezTo>
                    <a:cubicBezTo>
                      <a:pt x="2854" y="2318"/>
                      <a:pt x="2976" y="1928"/>
                      <a:pt x="2952" y="1513"/>
                    </a:cubicBezTo>
                    <a:cubicBezTo>
                      <a:pt x="2976" y="1123"/>
                      <a:pt x="2830" y="733"/>
                      <a:pt x="2586" y="416"/>
                    </a:cubicBezTo>
                    <a:cubicBezTo>
                      <a:pt x="2318" y="147"/>
                      <a:pt x="1928"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6" name="Google Shape;426;p29"/>
          <p:cNvSpPr/>
          <p:nvPr/>
        </p:nvSpPr>
        <p:spPr>
          <a:xfrm>
            <a:off x="1099325" y="425927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29"/>
          <p:cNvGrpSpPr/>
          <p:nvPr/>
        </p:nvGrpSpPr>
        <p:grpSpPr>
          <a:xfrm>
            <a:off x="6761147" y="3414805"/>
            <a:ext cx="689546" cy="208288"/>
            <a:chOff x="6761147" y="3414805"/>
            <a:chExt cx="689546" cy="208288"/>
          </a:xfrm>
        </p:grpSpPr>
        <p:sp>
          <p:nvSpPr>
            <p:cNvPr id="428" name="Google Shape;428;p29"/>
            <p:cNvSpPr/>
            <p:nvPr/>
          </p:nvSpPr>
          <p:spPr>
            <a:xfrm>
              <a:off x="6993487" y="356345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761147" y="341480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9"/>
          <p:cNvGrpSpPr/>
          <p:nvPr/>
        </p:nvGrpSpPr>
        <p:grpSpPr>
          <a:xfrm>
            <a:off x="136938" y="1047512"/>
            <a:ext cx="1371600" cy="1375875"/>
            <a:chOff x="299013" y="1079125"/>
            <a:chExt cx="1371600" cy="1375875"/>
          </a:xfrm>
        </p:grpSpPr>
        <p:sp>
          <p:nvSpPr>
            <p:cNvPr id="431" name="Google Shape;431;p29"/>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396400" y="1384064"/>
              <a:ext cx="1085400" cy="635100"/>
              <a:chOff x="396400" y="1399225"/>
              <a:chExt cx="1085400" cy="635100"/>
            </a:xfrm>
          </p:grpSpPr>
          <p:sp>
            <p:nvSpPr>
              <p:cNvPr id="434" name="Google Shape;434;p29"/>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29"/>
              <p:cNvGrpSpPr/>
              <p:nvPr/>
            </p:nvGrpSpPr>
            <p:grpSpPr>
              <a:xfrm>
                <a:off x="712181" y="1506835"/>
                <a:ext cx="453838" cy="419880"/>
                <a:chOff x="733647" y="1423686"/>
                <a:chExt cx="453838" cy="419880"/>
              </a:xfrm>
            </p:grpSpPr>
            <p:sp>
              <p:nvSpPr>
                <p:cNvPr id="436" name="Google Shape;436;p29"/>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 name="Google Shape;438;p29"/>
            <p:cNvGrpSpPr/>
            <p:nvPr/>
          </p:nvGrpSpPr>
          <p:grpSpPr>
            <a:xfrm>
              <a:off x="396391" y="2141102"/>
              <a:ext cx="1085342" cy="96171"/>
              <a:chOff x="417899" y="2116530"/>
              <a:chExt cx="1085342" cy="96171"/>
            </a:xfrm>
          </p:grpSpPr>
          <p:sp>
            <p:nvSpPr>
              <p:cNvPr id="439" name="Google Shape;439;p29"/>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1" name="Google Shape;441;p29"/>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442" name="Google Shape;442;p29"/>
          <p:cNvGrpSpPr/>
          <p:nvPr/>
        </p:nvGrpSpPr>
        <p:grpSpPr>
          <a:xfrm>
            <a:off x="7450704" y="1174899"/>
            <a:ext cx="1646100" cy="1188900"/>
            <a:chOff x="7403363" y="1047512"/>
            <a:chExt cx="1646100" cy="1188900"/>
          </a:xfrm>
        </p:grpSpPr>
        <p:sp>
          <p:nvSpPr>
            <p:cNvPr id="443"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446"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9"/>
            <p:cNvGrpSpPr/>
            <p:nvPr/>
          </p:nvGrpSpPr>
          <p:grpSpPr>
            <a:xfrm>
              <a:off x="7770652" y="1367593"/>
              <a:ext cx="820034" cy="187786"/>
              <a:chOff x="4005100" y="3437025"/>
              <a:chExt cx="535375" cy="122600"/>
            </a:xfrm>
          </p:grpSpPr>
          <p:sp>
            <p:nvSpPr>
              <p:cNvPr id="450"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 name="Google Shape;452;p29"/>
          <p:cNvGrpSpPr/>
          <p:nvPr/>
        </p:nvGrpSpPr>
        <p:grpSpPr>
          <a:xfrm>
            <a:off x="7855413" y="2571747"/>
            <a:ext cx="836668" cy="1371596"/>
            <a:chOff x="2771692" y="3497697"/>
            <a:chExt cx="836668" cy="1371596"/>
          </a:xfrm>
        </p:grpSpPr>
        <p:sp>
          <p:nvSpPr>
            <p:cNvPr id="453" name="Google Shape;453;p2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3202911" y="3533904"/>
              <a:ext cx="371149" cy="686979"/>
            </a:xfrm>
            <a:custGeom>
              <a:avLst/>
              <a:gdLst/>
              <a:ahLst/>
              <a:cxnLst/>
              <a:rect l="l" t="t" r="r" b="b"/>
              <a:pathLst>
                <a:path w="4220" h="7855" extrusionOk="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3129912" y="3708819"/>
              <a:ext cx="120228" cy="373356"/>
            </a:xfrm>
            <a:custGeom>
              <a:avLst/>
              <a:gdLst/>
              <a:ahLst/>
              <a:cxnLst/>
              <a:rect l="l" t="t" r="r" b="b"/>
              <a:pathLst>
                <a:path w="1367" h="4269" extrusionOk="0">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2806080" y="3533904"/>
              <a:ext cx="371149" cy="686979"/>
            </a:xfrm>
            <a:custGeom>
              <a:avLst/>
              <a:gdLst/>
              <a:ahLst/>
              <a:cxnLst/>
              <a:rect l="l" t="t" r="r" b="b"/>
              <a:pathLst>
                <a:path w="4220" h="7855" extrusionOk="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2806080" y="4150392"/>
              <a:ext cx="767979" cy="684792"/>
            </a:xfrm>
            <a:custGeom>
              <a:avLst/>
              <a:gdLst/>
              <a:ahLst/>
              <a:cxnLst/>
              <a:rect l="l" t="t" r="r" b="b"/>
              <a:pathLst>
                <a:path w="8732" h="7830" extrusionOk="0">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3505371" y="4248519"/>
              <a:ext cx="34388" cy="266658"/>
            </a:xfrm>
            <a:custGeom>
              <a:avLst/>
              <a:gdLst/>
              <a:ahLst/>
              <a:cxnLst/>
              <a:rect l="l" t="t" r="r" b="b"/>
              <a:pathLst>
                <a:path w="391" h="3049" extrusionOk="0">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3202911" y="3533904"/>
              <a:ext cx="371149" cy="633630"/>
            </a:xfrm>
            <a:custGeom>
              <a:avLst/>
              <a:gdLst/>
              <a:ahLst/>
              <a:cxnLst/>
              <a:rect l="l" t="t" r="r" b="b"/>
              <a:pathLst>
                <a:path w="4220" h="7245" extrusionOk="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3329471" y="4150392"/>
              <a:ext cx="246788" cy="667738"/>
            </a:xfrm>
            <a:custGeom>
              <a:avLst/>
              <a:gdLst/>
              <a:ahLst/>
              <a:cxnLst/>
              <a:rect l="l" t="t" r="r" b="b"/>
              <a:pathLst>
                <a:path w="2806" h="7635" extrusionOk="0">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3138531" y="3728060"/>
              <a:ext cx="111609" cy="373356"/>
            </a:xfrm>
            <a:custGeom>
              <a:avLst/>
              <a:gdLst/>
              <a:ahLst/>
              <a:cxnLst/>
              <a:rect l="l" t="t" r="r" b="b"/>
              <a:pathLst>
                <a:path w="1269" h="4269" extrusionOk="0">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0">
            <a:extLst>
              <a:ext uri="{FF2B5EF4-FFF2-40B4-BE49-F238E27FC236}">
                <a16:creationId xmlns:a16="http://schemas.microsoft.com/office/drawing/2014/main" id="{0CD17B4A-A1C3-6D0B-CFC4-1F7B15D16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3379517" y="-2074419"/>
            <a:ext cx="516634" cy="5166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6">
            <a:extLst>
              <a:ext uri="{FF2B5EF4-FFF2-40B4-BE49-F238E27FC236}">
                <a16:creationId xmlns:a16="http://schemas.microsoft.com/office/drawing/2014/main" id="{663DDDDD-56FB-5003-7302-8A48B8476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152900" y="-2393437"/>
            <a:ext cx="874830" cy="8748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8">
            <a:extLst>
              <a:ext uri="{FF2B5EF4-FFF2-40B4-BE49-F238E27FC236}">
                <a16:creationId xmlns:a16="http://schemas.microsoft.com/office/drawing/2014/main" id="{9566F676-34BC-A830-691A-04A6368F64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1901975" y="-2170158"/>
            <a:ext cx="768553" cy="768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72308" y="3331828"/>
            <a:ext cx="2124967" cy="923330"/>
          </a:xfrm>
          <a:prstGeom prst="rect">
            <a:avLst/>
          </a:prstGeom>
          <a:noFill/>
        </p:spPr>
        <p:txBody>
          <a:bodyPr wrap="square">
            <a:spAutoFit/>
          </a:bodyPr>
          <a:lstStyle/>
          <a:p>
            <a:pPr algn="ctr"/>
            <a:r>
              <a:rPr lang="en-US" sz="1350">
                <a:latin typeface="Oswald Light" pitchFamily="2" charset="0"/>
                <a:ea typeface="Times New Roman" panose="02020603050405020304" pitchFamily="18" charset="0"/>
              </a:rPr>
              <a:t>T</a:t>
            </a:r>
            <a:r>
              <a:rPr lang="en-US" sz="1350">
                <a:solidFill>
                  <a:srgbClr val="000000"/>
                </a:solidFill>
                <a:effectLst/>
                <a:latin typeface="Oswald Light" pitchFamily="2" charset="0"/>
                <a:ea typeface="Times New Roman" panose="02020603050405020304" pitchFamily="18" charset="0"/>
              </a:rPr>
              <a:t>hực hiện khảo sát tại</a:t>
            </a:r>
            <a:r>
              <a:rPr lang="en-US" sz="1350">
                <a:effectLst/>
                <a:latin typeface="Oswald Light" pitchFamily="2" charset="0"/>
                <a:ea typeface="Times New Roman" panose="02020603050405020304" pitchFamily="18" charset="0"/>
              </a:rPr>
              <a:t> qua các tài liệu của </a:t>
            </a:r>
            <a:r>
              <a:rPr lang="en-US" sz="135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a:t>
            </a:r>
            <a:endParaRPr lang="en-US" sz="1350">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715587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4098" name="Picture 2" descr="Miễn phí Ảnh lưu trữ miễn phí về bàn, bọn trẻ, con trai Ảnh lưu trữ">
            <a:extLst>
              <a:ext uri="{FF2B5EF4-FFF2-40B4-BE49-F238E27FC236}">
                <a16:creationId xmlns:a16="http://schemas.microsoft.com/office/drawing/2014/main" id="{35E725AF-67D1-C560-34B9-2E4793EC8CEF}"/>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449944"/>
            <a:ext cx="9179982" cy="6125029"/>
          </a:xfrm>
          <a:prstGeom prst="rect">
            <a:avLst/>
          </a:prstGeom>
          <a:noFill/>
          <a:extLst>
            <a:ext uri="{909E8E84-426E-40DD-AFC4-6F175D3DCCD1}">
              <a14:hiddenFill xmlns:a14="http://schemas.microsoft.com/office/drawing/2010/main">
                <a:solidFill>
                  <a:srgbClr val="FFFFFF"/>
                </a:solidFill>
              </a14:hiddenFill>
            </a:ext>
          </a:extLst>
        </p:spPr>
      </p:pic>
      <p:sp>
        <p:nvSpPr>
          <p:cNvPr id="889" name="Google Shape;889;p42"/>
          <p:cNvSpPr txBox="1">
            <a:spLocks noGrp="1"/>
          </p:cNvSpPr>
          <p:nvPr>
            <p:ph type="title"/>
          </p:nvPr>
        </p:nvSpPr>
        <p:spPr>
          <a:xfrm>
            <a:off x="715100" y="3968300"/>
            <a:ext cx="7713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890" name="Google Shape;890;p42"/>
          <p:cNvSpPr/>
          <p:nvPr/>
        </p:nvSpPr>
        <p:spPr>
          <a:xfrm rot="-2700000">
            <a:off x="8238378" y="4416642"/>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93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2"/>
          <p:cNvSpPr txBox="1">
            <a:spLocks noGrp="1"/>
          </p:cNvSpPr>
          <p:nvPr>
            <p:ph type="title"/>
          </p:nvPr>
        </p:nvSpPr>
        <p:spPr>
          <a:xfrm>
            <a:off x="330809" y="1309458"/>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TÀI LIỆU THAM KHẢO</a:t>
            </a:r>
            <a:endParaRPr lang="en-US" sz="32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1924064"/>
            <a:ext cx="5577850" cy="2945232"/>
            <a:chOff x="1828840" y="3443594"/>
            <a:chExt cx="5577850" cy="1391194"/>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443594"/>
              <a:ext cx="5486400" cy="1299693"/>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1945187" y="2275618"/>
            <a:ext cx="5295541" cy="616921"/>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[1] Slide bài giảng Phân tích thiết kế Hệ thống thông tin của thầy Trương Tấn Khoa.</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[2] V. Rajaraman (2011), Analysis and design of information systems, </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[3] Nguyễn Văn Ba (2006), Phân tích và thiết kế hệ thống thông tin, Nhà xuất bản Đại học Quốc gia Hà Nội.</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[4] https://blog.hubspot.com/marketing/data-flow-diagram,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[5].https://thinhnotes.com/chuyen-nghe-ba/viet-dac-ta-use-case-sao-don-gian-nhung-hieu-qua/ ,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[6] https://www.youtube.com/watch?v=eDujLBeMIgI,  truy cập lần cuối ngày 29/04/2023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[7].https://thinhnotes.com/chuyen-nghe-ba/use-case-diagram-va-5-sai-lam-thuong-gap/, truy cập lần cuối ngày 30/04/2023</a:t>
            </a:r>
          </a:p>
          <a:p>
            <a:pPr marL="0" lvl="0" indent="0" algn="just" rtl="0">
              <a:spcBef>
                <a:spcPts val="0"/>
              </a:spcBef>
              <a:spcAft>
                <a:spcPts val="600"/>
              </a:spcAft>
              <a:buNone/>
            </a:pPr>
            <a:r>
              <a:rPr lang="vi-VN" sz="1100">
                <a:latin typeface="Oswald Light" pitchFamily="2" charset="0"/>
                <a:ea typeface="Inter Tight Light" pitchFamily="2" charset="0"/>
                <a:cs typeface="Inter Tight Light" pitchFamily="2" charset="0"/>
              </a:rPr>
              <a:t>[8] https://poe.com/ChatGPT</a:t>
            </a:r>
          </a:p>
        </p:txBody>
      </p:sp>
      <p:sp>
        <p:nvSpPr>
          <p:cNvPr id="555" name="Google Shape;555;p32"/>
          <p:cNvSpPr/>
          <p:nvPr/>
        </p:nvSpPr>
        <p:spPr>
          <a:xfrm>
            <a:off x="2261939" y="1171518"/>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26084" y="102069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475970" y="86737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77;p33">
            <a:extLst>
              <a:ext uri="{FF2B5EF4-FFF2-40B4-BE49-F238E27FC236}">
                <a16:creationId xmlns:a16="http://schemas.microsoft.com/office/drawing/2014/main" id="{CD3DF53C-6C09-5B9C-34B8-687D15584F0D}"/>
              </a:ext>
            </a:extLst>
          </p:cNvPr>
          <p:cNvGrpSpPr/>
          <p:nvPr/>
        </p:nvGrpSpPr>
        <p:grpSpPr>
          <a:xfrm>
            <a:off x="463651" y="1220603"/>
            <a:ext cx="502899" cy="502899"/>
            <a:chOff x="858700" y="1967475"/>
            <a:chExt cx="605100" cy="605100"/>
          </a:xfrm>
        </p:grpSpPr>
        <p:sp>
          <p:nvSpPr>
            <p:cNvPr id="5"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0;p33">
            <a:extLst>
              <a:ext uri="{FF2B5EF4-FFF2-40B4-BE49-F238E27FC236}">
                <a16:creationId xmlns:a16="http://schemas.microsoft.com/office/drawing/2014/main" id="{7517215B-21AC-6D99-3FD6-8F9DEC380567}"/>
              </a:ext>
            </a:extLst>
          </p:cNvPr>
          <p:cNvGrpSpPr/>
          <p:nvPr/>
        </p:nvGrpSpPr>
        <p:grpSpPr>
          <a:xfrm>
            <a:off x="463651" y="1906497"/>
            <a:ext cx="502800" cy="502800"/>
            <a:chOff x="7014301" y="2017350"/>
            <a:chExt cx="502800" cy="502800"/>
          </a:xfrm>
        </p:grpSpPr>
        <p:sp>
          <p:nvSpPr>
            <p:cNvPr id="8"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3;p33">
            <a:extLst>
              <a:ext uri="{FF2B5EF4-FFF2-40B4-BE49-F238E27FC236}">
                <a16:creationId xmlns:a16="http://schemas.microsoft.com/office/drawing/2014/main" id="{C631742E-4AAE-D3C5-F6D3-8A4E05408CD0}"/>
              </a:ext>
            </a:extLst>
          </p:cNvPr>
          <p:cNvGrpSpPr/>
          <p:nvPr/>
        </p:nvGrpSpPr>
        <p:grpSpPr>
          <a:xfrm>
            <a:off x="463651" y="445094"/>
            <a:ext cx="629846" cy="592514"/>
            <a:chOff x="463701" y="2217961"/>
            <a:chExt cx="629846" cy="592514"/>
          </a:xfrm>
        </p:grpSpPr>
        <p:sp>
          <p:nvSpPr>
            <p:cNvPr id="11"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15"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 name="Google Shape;595;p33">
            <a:extLst>
              <a:ext uri="{FF2B5EF4-FFF2-40B4-BE49-F238E27FC236}">
                <a16:creationId xmlns:a16="http://schemas.microsoft.com/office/drawing/2014/main" id="{EF3A8F75-267B-AD5E-F16E-2ECAF62BAE20}"/>
              </a:ext>
            </a:extLst>
          </p:cNvPr>
          <p:cNvGrpSpPr/>
          <p:nvPr/>
        </p:nvGrpSpPr>
        <p:grpSpPr>
          <a:xfrm>
            <a:off x="404600" y="4046486"/>
            <a:ext cx="621000" cy="621000"/>
            <a:chOff x="416300" y="4058211"/>
            <a:chExt cx="621000" cy="621000"/>
          </a:xfrm>
        </p:grpSpPr>
        <p:sp>
          <p:nvSpPr>
            <p:cNvPr id="569"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7236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3"/>
            </p:cNvPr>
            <p:cNvPicPr preferRelativeResize="0"/>
            <p:nvPr/>
          </p:nvPicPr>
          <p:blipFill>
            <a:blip r:embed="rId4">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629115" y="3204203"/>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396775" y="3055551"/>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ĐĂNG NHẬP</a:t>
            </a:r>
            <a:endParaRPr lang="en-US" sz="1800" b="1">
              <a:solidFill>
                <a:schemeClr val="dk1"/>
              </a:solidFill>
              <a:latin typeface="Oswald bold" pitchFamily="2" charset="0"/>
              <a:ea typeface="Karla"/>
              <a:cs typeface="Karla"/>
              <a:sym typeface="Karla"/>
            </a:endParaRPr>
          </a:p>
        </p:txBody>
      </p:sp>
      <p:pic>
        <p:nvPicPr>
          <p:cNvPr id="12" name="Picture 11">
            <a:extLst>
              <a:ext uri="{FF2B5EF4-FFF2-40B4-BE49-F238E27FC236}">
                <a16:creationId xmlns:a16="http://schemas.microsoft.com/office/drawing/2014/main" id="{0160CFDD-5E78-0A61-9626-78482DE0E369}"/>
              </a:ext>
            </a:extLst>
          </p:cNvPr>
          <p:cNvPicPr>
            <a:picLocks noChangeAspect="1"/>
          </p:cNvPicPr>
          <p:nvPr/>
        </p:nvPicPr>
        <p:blipFill>
          <a:blip r:embed="rId5"/>
          <a:stretch>
            <a:fillRect/>
          </a:stretch>
        </p:blipFill>
        <p:spPr>
          <a:xfrm>
            <a:off x="799691" y="876416"/>
            <a:ext cx="7544617" cy="3791935"/>
          </a:xfrm>
          <a:prstGeom prst="rect">
            <a:avLst/>
          </a:prstGeom>
        </p:spPr>
      </p:pic>
    </p:spTree>
    <p:extLst>
      <p:ext uri="{BB962C8B-B14F-4D97-AF65-F5344CB8AC3E}">
        <p14:creationId xmlns:p14="http://schemas.microsoft.com/office/powerpoint/2010/main" val="3695239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3"/>
            </p:cNvPr>
            <p:cNvPicPr preferRelativeResize="0"/>
            <p:nvPr/>
          </p:nvPicPr>
          <p:blipFill>
            <a:blip r:embed="rId4">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629115" y="3204203"/>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396775" y="3055551"/>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13" name="Arrow: Right 12">
            <a:extLst>
              <a:ext uri="{FF2B5EF4-FFF2-40B4-BE49-F238E27FC236}">
                <a16:creationId xmlns:a16="http://schemas.microsoft.com/office/drawing/2014/main" id="{6478785E-E8C8-2436-7333-6BF0062AF044}"/>
              </a:ext>
            </a:extLst>
          </p:cNvPr>
          <p:cNvSpPr/>
          <p:nvPr/>
        </p:nvSpPr>
        <p:spPr>
          <a:xfrm rot="21024253" flipV="1">
            <a:off x="-1425189" y="2798421"/>
            <a:ext cx="521269" cy="115861"/>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pic>
        <p:nvPicPr>
          <p:cNvPr id="17" name="Picture 16">
            <a:extLst>
              <a:ext uri="{FF2B5EF4-FFF2-40B4-BE49-F238E27FC236}">
                <a16:creationId xmlns:a16="http://schemas.microsoft.com/office/drawing/2014/main" id="{EB22802A-5FE2-0727-4B17-0C88D1C9143D}"/>
              </a:ext>
            </a:extLst>
          </p:cNvPr>
          <p:cNvPicPr>
            <a:picLocks noChangeAspect="1"/>
          </p:cNvPicPr>
          <p:nvPr/>
        </p:nvPicPr>
        <p:blipFill>
          <a:blip r:embed="rId5"/>
          <a:stretch>
            <a:fillRect/>
          </a:stretch>
        </p:blipFill>
        <p:spPr>
          <a:xfrm>
            <a:off x="1019175" y="671746"/>
            <a:ext cx="7267576" cy="41783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1" name="Picture 10">
            <a:extLst>
              <a:ext uri="{FF2B5EF4-FFF2-40B4-BE49-F238E27FC236}">
                <a16:creationId xmlns:a16="http://schemas.microsoft.com/office/drawing/2014/main" id="{492A5EF6-7D8B-9C07-EE30-226FE1BBF719}"/>
              </a:ext>
            </a:extLst>
          </p:cNvPr>
          <p:cNvPicPr>
            <a:picLocks noChangeAspect="1"/>
          </p:cNvPicPr>
          <p:nvPr/>
        </p:nvPicPr>
        <p:blipFill>
          <a:blip r:embed="rId3"/>
          <a:stretch>
            <a:fillRect/>
          </a:stretch>
        </p:blipFill>
        <p:spPr>
          <a:xfrm>
            <a:off x="1901682" y="1669436"/>
            <a:ext cx="5340635" cy="3070481"/>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740242" y="46713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507902" y="452268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3" name="Google Shape;551;p32">
            <a:extLst>
              <a:ext uri="{FF2B5EF4-FFF2-40B4-BE49-F238E27FC236}">
                <a16:creationId xmlns:a16="http://schemas.microsoft.com/office/drawing/2014/main" id="{5C0DB0AC-187F-FE76-E3C2-A5FF4196756A}"/>
              </a:ext>
            </a:extLst>
          </p:cNvPr>
          <p:cNvSpPr txBox="1">
            <a:spLocks/>
          </p:cNvSpPr>
          <p:nvPr/>
        </p:nvSpPr>
        <p:spPr>
          <a:xfrm>
            <a:off x="419047" y="1186907"/>
            <a:ext cx="3083704" cy="17246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600"/>
              </a:spcAft>
            </a:pPr>
            <a:endParaRPr lang="en-US" sz="1200">
              <a:latin typeface="Oswald Light" pitchFamily="2" charset="0"/>
              <a:ea typeface="Inter Tight Light" pitchFamily="2" charset="0"/>
              <a:cs typeface="Inter Tight Light" pitchFamily="2" charset="0"/>
            </a:endParaRPr>
          </a:p>
        </p:txBody>
      </p:sp>
      <p:sp>
        <p:nvSpPr>
          <p:cNvPr id="5" name="Arrow: Right 4">
            <a:extLst>
              <a:ext uri="{FF2B5EF4-FFF2-40B4-BE49-F238E27FC236}">
                <a16:creationId xmlns:a16="http://schemas.microsoft.com/office/drawing/2014/main" id="{2B916E92-0990-9FF8-C8C7-A110121EAC22}"/>
              </a:ext>
            </a:extLst>
          </p:cNvPr>
          <p:cNvSpPr/>
          <p:nvPr/>
        </p:nvSpPr>
        <p:spPr>
          <a:xfrm rot="21024253" flipV="1">
            <a:off x="-1425189" y="2798421"/>
            <a:ext cx="521269" cy="115861"/>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10" name="Google Shape;551;p32">
            <a:extLst>
              <a:ext uri="{FF2B5EF4-FFF2-40B4-BE49-F238E27FC236}">
                <a16:creationId xmlns:a16="http://schemas.microsoft.com/office/drawing/2014/main" id="{9ED22DF0-B1F9-4917-E915-E0FA8D21A553}"/>
              </a:ext>
            </a:extLst>
          </p:cNvPr>
          <p:cNvSpPr txBox="1">
            <a:spLocks/>
          </p:cNvSpPr>
          <p:nvPr/>
        </p:nvSpPr>
        <p:spPr>
          <a:xfrm>
            <a:off x="1901682" y="707250"/>
            <a:ext cx="5340635" cy="55766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600"/>
              </a:spcAft>
            </a:pPr>
            <a:r>
              <a:rPr lang="en-US" sz="1200">
                <a:latin typeface="Oswald Light" pitchFamily="2" charset="0"/>
                <a:ea typeface="Inter Tight Light" pitchFamily="2" charset="0"/>
                <a:cs typeface="Inter Tight Light" pitchFamily="2" charset="0"/>
              </a:rPr>
              <a:t>Tổng quan: Toàn bộ cửa sổ à một JFrame sử dụng BorderLayout, chia làm hai phần, BorderLayout.WEST gồm Thanh điều hướng và BorderLayout.CENTER gồm vùng chứa các thành phần nhỏ để người dùng thực thi tác vụ.</a:t>
            </a:r>
          </a:p>
          <a:p>
            <a:pPr algn="just">
              <a:spcAft>
                <a:spcPts val="600"/>
              </a:spcAft>
            </a:pPr>
            <a:r>
              <a:rPr lang="en-US" sz="1200">
                <a:latin typeface="Oswald Light" pitchFamily="2" charset="0"/>
                <a:ea typeface="Inter Tight Light" pitchFamily="2" charset="0"/>
                <a:cs typeface="Inter Tight Light" pitchFamily="2" charset="0"/>
              </a:rPr>
              <a:t>Sử dụng thư viện </a:t>
            </a:r>
            <a:r>
              <a:rPr lang="en-US" sz="1200" b="1">
                <a:latin typeface="Oswald Light" pitchFamily="2" charset="0"/>
                <a:ea typeface="Inter Tight Light" pitchFamily="2" charset="0"/>
                <a:cs typeface="Inter Tight Light" pitchFamily="2" charset="0"/>
              </a:rPr>
              <a:t>Flatlaf</a:t>
            </a:r>
            <a:r>
              <a:rPr lang="en-US" sz="1200">
                <a:latin typeface="Oswald Light" pitchFamily="2" charset="0"/>
                <a:ea typeface="Inter Tight Light" pitchFamily="2" charset="0"/>
                <a:cs typeface="Inter Tight Light" pitchFamily="2" charset="0"/>
              </a:rPr>
              <a:t>            để giao diện sạch sẽ, đơn giản và bắt mắt hơn.</a:t>
            </a:r>
          </a:p>
        </p:txBody>
      </p:sp>
      <p:pic>
        <p:nvPicPr>
          <p:cNvPr id="1026" name="Picture 2" descr="JFormDesigner (@JFormDesigner) / Twitter">
            <a:extLst>
              <a:ext uri="{FF2B5EF4-FFF2-40B4-BE49-F238E27FC236}">
                <a16:creationId xmlns:a16="http://schemas.microsoft.com/office/drawing/2014/main" id="{97357F2E-9C45-58D5-542C-56673ADAA9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8899" y="1363940"/>
            <a:ext cx="300733" cy="30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67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1" name="Picture 10">
            <a:extLst>
              <a:ext uri="{FF2B5EF4-FFF2-40B4-BE49-F238E27FC236}">
                <a16:creationId xmlns:a16="http://schemas.microsoft.com/office/drawing/2014/main" id="{492A5EF6-7D8B-9C07-EE30-226FE1BBF719}"/>
              </a:ext>
            </a:extLst>
          </p:cNvPr>
          <p:cNvPicPr>
            <a:picLocks noChangeAspect="1"/>
          </p:cNvPicPr>
          <p:nvPr/>
        </p:nvPicPr>
        <p:blipFill>
          <a:blip r:embed="rId3"/>
          <a:stretch>
            <a:fillRect/>
          </a:stretch>
        </p:blipFill>
        <p:spPr>
          <a:xfrm>
            <a:off x="3654865" y="1198531"/>
            <a:ext cx="4777011" cy="2746438"/>
          </a:xfrm>
          <a:prstGeom prst="rect">
            <a:avLst/>
          </a:prstGeom>
        </p:spPr>
      </p:pic>
      <p:sp>
        <p:nvSpPr>
          <p:cNvPr id="6" name="TextBox 5">
            <a:extLst>
              <a:ext uri="{FF2B5EF4-FFF2-40B4-BE49-F238E27FC236}">
                <a16:creationId xmlns:a16="http://schemas.microsoft.com/office/drawing/2014/main" id="{989833F4-B1E4-DC48-8A48-8278FB7D32CF}"/>
              </a:ext>
            </a:extLst>
          </p:cNvPr>
          <p:cNvSpPr txBox="1"/>
          <p:nvPr/>
        </p:nvSpPr>
        <p:spPr>
          <a:xfrm>
            <a:off x="740242" y="1379098"/>
            <a:ext cx="2870192" cy="1769715"/>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Thành phần</a:t>
            </a:r>
            <a:r>
              <a:rPr lang="en-US" sz="1400" b="1">
                <a:latin typeface="Oswald Light" pitchFamily="2" charset="0"/>
                <a:ea typeface="Inter Tight Light" pitchFamily="2" charset="0"/>
                <a:cs typeface="Inter Tight Light" pitchFamily="2" charset="0"/>
              </a:rPr>
              <a:t>: Thanh điều hướng</a:t>
            </a:r>
            <a:r>
              <a:rPr lang="en-US" sz="1400">
                <a:latin typeface="Oswald Light" pitchFamily="2" charset="0"/>
                <a:ea typeface="Inter Tight Light" pitchFamily="2" charset="0"/>
                <a:cs typeface="Inter Tight Light" pitchFamily="2" charset="0"/>
              </a:rPr>
              <a:t>.</a:t>
            </a:r>
          </a:p>
          <a:p>
            <a:pPr algn="just">
              <a:spcAft>
                <a:spcPts val="600"/>
              </a:spcAft>
            </a:pPr>
            <a:r>
              <a:rPr lang="en-US" sz="1400">
                <a:latin typeface="Oswald Light" pitchFamily="2" charset="0"/>
                <a:ea typeface="Inter Tight Light" pitchFamily="2" charset="0"/>
                <a:cs typeface="Inter Tight Light" pitchFamily="2" charset="0"/>
              </a:rPr>
              <a:t>Gồm 3 phần nhỏ (là các JPanel): </a:t>
            </a:r>
          </a:p>
          <a:p>
            <a:pPr marL="171450" indent="-171450" algn="just">
              <a:spcAft>
                <a:spcPts val="600"/>
              </a:spcAft>
              <a:buFontTx/>
              <a:buChar char="-"/>
            </a:pPr>
            <a:r>
              <a:rPr lang="en-US" sz="1400">
                <a:latin typeface="Oswald Light" pitchFamily="2" charset="0"/>
                <a:ea typeface="Inter Tight Light" pitchFamily="2" charset="0"/>
                <a:cs typeface="Inter Tight Light" pitchFamily="2" charset="0"/>
              </a:rPr>
              <a:t>Thông tin cá nhân người dùng.</a:t>
            </a:r>
          </a:p>
          <a:p>
            <a:pPr marL="171450" indent="-171450" algn="just">
              <a:spcAft>
                <a:spcPts val="600"/>
              </a:spcAft>
              <a:buFontTx/>
              <a:buChar char="-"/>
            </a:pPr>
            <a:r>
              <a:rPr lang="en-US" sz="1400">
                <a:latin typeface="Oswald Light" pitchFamily="2" charset="0"/>
                <a:ea typeface="Inter Tight Light" pitchFamily="2" charset="0"/>
                <a:cs typeface="Inter Tight Light" pitchFamily="2" charset="0"/>
              </a:rPr>
              <a:t>Các nút chuyển trang.</a:t>
            </a:r>
          </a:p>
          <a:p>
            <a:pPr marL="171450" indent="-171450" algn="just">
              <a:spcAft>
                <a:spcPts val="600"/>
              </a:spcAft>
              <a:buFontTx/>
              <a:buChar char="-"/>
            </a:pPr>
            <a:r>
              <a:rPr lang="en-US" sz="1400">
                <a:latin typeface="Oswald Light" pitchFamily="2" charset="0"/>
                <a:ea typeface="Inter Tight Light" pitchFamily="2" charset="0"/>
                <a:cs typeface="Inter Tight Light" pitchFamily="2" charset="0"/>
              </a:rPr>
              <a:t> Nút đăng xuất.</a:t>
            </a:r>
          </a:p>
          <a:p>
            <a:pPr algn="just">
              <a:spcAft>
                <a:spcPts val="600"/>
              </a:spcAft>
            </a:pPr>
            <a:r>
              <a:rPr lang="en-US" sz="1400">
                <a:latin typeface="Oswald Light" pitchFamily="2" charset="0"/>
                <a:ea typeface="Inter Tight Light" pitchFamily="2" charset="0"/>
                <a:cs typeface="Inter Tight Light" pitchFamily="2" charset="0"/>
              </a:rPr>
              <a:t>Các nút được tái sử dụng từ lớp itemTaskbar.</a:t>
            </a:r>
          </a:p>
        </p:txBody>
      </p:sp>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5" name="Google Shape;775;p38"/>
          <p:cNvSpPr/>
          <p:nvPr/>
        </p:nvSpPr>
        <p:spPr>
          <a:xfrm>
            <a:off x="2321392" y="42522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2089052" y="410358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5" name="Arrow: Right 4">
            <a:extLst>
              <a:ext uri="{FF2B5EF4-FFF2-40B4-BE49-F238E27FC236}">
                <a16:creationId xmlns:a16="http://schemas.microsoft.com/office/drawing/2014/main" id="{2B916E92-0990-9FF8-C8C7-A110121EAC22}"/>
              </a:ext>
            </a:extLst>
          </p:cNvPr>
          <p:cNvSpPr/>
          <p:nvPr/>
        </p:nvSpPr>
        <p:spPr>
          <a:xfrm rot="20214381" flipV="1">
            <a:off x="3174832" y="1891793"/>
            <a:ext cx="418505" cy="88355"/>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75135675-578C-2859-7D6E-511073EF65A2}"/>
              </a:ext>
            </a:extLst>
          </p:cNvPr>
          <p:cNvSpPr/>
          <p:nvPr/>
        </p:nvSpPr>
        <p:spPr>
          <a:xfrm>
            <a:off x="3654865" y="1317306"/>
            <a:ext cx="870153" cy="2596626"/>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962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11" name="Picture 10">
            <a:extLst>
              <a:ext uri="{FF2B5EF4-FFF2-40B4-BE49-F238E27FC236}">
                <a16:creationId xmlns:a16="http://schemas.microsoft.com/office/drawing/2014/main" id="{492A5EF6-7D8B-9C07-EE30-226FE1BBF719}"/>
              </a:ext>
            </a:extLst>
          </p:cNvPr>
          <p:cNvPicPr>
            <a:picLocks noChangeAspect="1"/>
          </p:cNvPicPr>
          <p:nvPr/>
        </p:nvPicPr>
        <p:blipFill>
          <a:blip r:embed="rId3"/>
          <a:stretch>
            <a:fillRect/>
          </a:stretch>
        </p:blipFill>
        <p:spPr>
          <a:xfrm>
            <a:off x="3654865" y="1198531"/>
            <a:ext cx="4777011" cy="274643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5" name="Arrow: Right 4">
            <a:extLst>
              <a:ext uri="{FF2B5EF4-FFF2-40B4-BE49-F238E27FC236}">
                <a16:creationId xmlns:a16="http://schemas.microsoft.com/office/drawing/2014/main" id="{2B916E92-0990-9FF8-C8C7-A110121EAC22}"/>
              </a:ext>
            </a:extLst>
          </p:cNvPr>
          <p:cNvSpPr/>
          <p:nvPr/>
        </p:nvSpPr>
        <p:spPr>
          <a:xfrm rot="20214381" flipV="1">
            <a:off x="3172372" y="1739061"/>
            <a:ext cx="418505" cy="88355"/>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75135675-578C-2859-7D6E-511073EF65A2}"/>
              </a:ext>
            </a:extLst>
          </p:cNvPr>
          <p:cNvSpPr/>
          <p:nvPr/>
        </p:nvSpPr>
        <p:spPr>
          <a:xfrm>
            <a:off x="3654865" y="1581150"/>
            <a:ext cx="870153" cy="158750"/>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5E49F47-5FF3-EE0C-3BE2-FE93B8C6399D}"/>
              </a:ext>
            </a:extLst>
          </p:cNvPr>
          <p:cNvSpPr/>
          <p:nvPr/>
        </p:nvSpPr>
        <p:spPr>
          <a:xfrm>
            <a:off x="4525018" y="1310465"/>
            <a:ext cx="3906858" cy="2634503"/>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AB2FD0-6E09-D3C6-6299-287E6B2EBA7A}"/>
              </a:ext>
            </a:extLst>
          </p:cNvPr>
          <p:cNvSpPr txBox="1"/>
          <p:nvPr/>
        </p:nvSpPr>
        <p:spPr>
          <a:xfrm>
            <a:off x="625367" y="1905953"/>
            <a:ext cx="2870192" cy="738664"/>
          </a:xfrm>
          <a:prstGeom prst="rect">
            <a:avLst/>
          </a:prstGeom>
          <a:noFill/>
        </p:spPr>
        <p:txBody>
          <a:bodyPr wrap="square">
            <a:spAutoFit/>
          </a:bodyPr>
          <a:lstStyle/>
          <a:p>
            <a:pPr algn="just">
              <a:spcAft>
                <a:spcPts val="600"/>
              </a:spcAft>
            </a:pPr>
            <a:r>
              <a:rPr lang="en-US">
                <a:latin typeface="Oswald Light" pitchFamily="2" charset="0"/>
                <a:ea typeface="Inter Tight Light" pitchFamily="2" charset="0"/>
                <a:cs typeface="Inter Tight Light" pitchFamily="2" charset="0"/>
              </a:rPr>
              <a:t>Từng nút chuyển trang sẽ đi cùng với một JPanel, khi MouseListener (mousePressed) thì sẽ chuyển tới trang mong muốn.</a:t>
            </a:r>
            <a:endParaRPr lang="en-US" sz="1400">
              <a:latin typeface="Oswald Light" pitchFamily="2" charset="0"/>
              <a:ea typeface="Inter Tight Light" pitchFamily="2" charset="0"/>
              <a:cs typeface="Inter Tight Light" pitchFamily="2" charset="0"/>
            </a:endParaRPr>
          </a:p>
        </p:txBody>
      </p:sp>
    </p:spTree>
    <p:extLst>
      <p:ext uri="{BB962C8B-B14F-4D97-AF65-F5344CB8AC3E}">
        <p14:creationId xmlns:p14="http://schemas.microsoft.com/office/powerpoint/2010/main" val="256002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3" name="Picture 2">
            <a:extLst>
              <a:ext uri="{FF2B5EF4-FFF2-40B4-BE49-F238E27FC236}">
                <a16:creationId xmlns:a16="http://schemas.microsoft.com/office/drawing/2014/main" id="{7405B15E-52B0-1C58-4E60-3746B912CD6C}"/>
              </a:ext>
            </a:extLst>
          </p:cNvPr>
          <p:cNvPicPr>
            <a:picLocks noChangeAspect="1"/>
          </p:cNvPicPr>
          <p:nvPr/>
        </p:nvPicPr>
        <p:blipFill rotWithShape="1">
          <a:blip r:embed="rId3"/>
          <a:srcRect l="16940" t="9818" r="10821" b="16949"/>
          <a:stretch/>
        </p:blipFill>
        <p:spPr>
          <a:xfrm>
            <a:off x="3675768" y="1198532"/>
            <a:ext cx="4742460" cy="270437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7" name="Rectangle 6">
            <a:extLst>
              <a:ext uri="{FF2B5EF4-FFF2-40B4-BE49-F238E27FC236}">
                <a16:creationId xmlns:a16="http://schemas.microsoft.com/office/drawing/2014/main" id="{75135675-578C-2859-7D6E-511073EF65A2}"/>
              </a:ext>
            </a:extLst>
          </p:cNvPr>
          <p:cNvSpPr/>
          <p:nvPr/>
        </p:nvSpPr>
        <p:spPr>
          <a:xfrm>
            <a:off x="3689416" y="1714500"/>
            <a:ext cx="835602" cy="158750"/>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5E49F47-5FF3-EE0C-3BE2-FE93B8C6399D}"/>
              </a:ext>
            </a:extLst>
          </p:cNvPr>
          <p:cNvSpPr/>
          <p:nvPr/>
        </p:nvSpPr>
        <p:spPr>
          <a:xfrm>
            <a:off x="4525018" y="1310465"/>
            <a:ext cx="3906858" cy="2592445"/>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738664"/>
          </a:xfrm>
          <a:prstGeom prst="rect">
            <a:avLst/>
          </a:prstGeom>
          <a:noFill/>
        </p:spPr>
        <p:txBody>
          <a:bodyPr wrap="square">
            <a:spAutoFit/>
          </a:bodyPr>
          <a:lstStyle/>
          <a:p>
            <a:pPr algn="just">
              <a:spcAft>
                <a:spcPts val="600"/>
              </a:spcAft>
            </a:pPr>
            <a:r>
              <a:rPr lang="en-US">
                <a:latin typeface="Oswald Light" pitchFamily="2" charset="0"/>
                <a:ea typeface="Inter Tight Light" pitchFamily="2" charset="0"/>
                <a:cs typeface="Inter Tight Light" pitchFamily="2" charset="0"/>
              </a:rPr>
              <a:t>Từng nút chuyển trang sẽ đi cùng với một JPanel, khi MouseListener (mousePressed) thì sẽ chuyển tới trang mong muốn.</a:t>
            </a:r>
            <a:endParaRPr lang="en-US" sz="1400">
              <a:latin typeface="Oswald Light" pitchFamily="2" charset="0"/>
              <a:ea typeface="Inter Tight Light" pitchFamily="2" charset="0"/>
              <a:cs typeface="Inter Tight Light" pitchFamily="2" charset="0"/>
            </a:endParaRPr>
          </a:p>
        </p:txBody>
      </p:sp>
      <p:sp>
        <p:nvSpPr>
          <p:cNvPr id="10" name="Arrow: Right 9">
            <a:extLst>
              <a:ext uri="{FF2B5EF4-FFF2-40B4-BE49-F238E27FC236}">
                <a16:creationId xmlns:a16="http://schemas.microsoft.com/office/drawing/2014/main" id="{87CDC370-D020-2887-796D-55E79B1D7B9E}"/>
              </a:ext>
            </a:extLst>
          </p:cNvPr>
          <p:cNvSpPr/>
          <p:nvPr/>
        </p:nvSpPr>
        <p:spPr>
          <a:xfrm flipV="1">
            <a:off x="3172372" y="1739061"/>
            <a:ext cx="418505" cy="88355"/>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pic>
        <p:nvPicPr>
          <p:cNvPr id="12" name="Picture 11">
            <a:extLst>
              <a:ext uri="{FF2B5EF4-FFF2-40B4-BE49-F238E27FC236}">
                <a16:creationId xmlns:a16="http://schemas.microsoft.com/office/drawing/2014/main" id="{2313B4DB-1DF6-4D2F-FD25-616BDC6F2AE2}"/>
              </a:ext>
            </a:extLst>
          </p:cNvPr>
          <p:cNvPicPr>
            <a:picLocks noChangeAspect="1"/>
          </p:cNvPicPr>
          <p:nvPr/>
        </p:nvPicPr>
        <p:blipFill>
          <a:blip r:embed="rId6"/>
          <a:stretch>
            <a:fillRect/>
          </a:stretch>
        </p:blipFill>
        <p:spPr>
          <a:xfrm>
            <a:off x="588467" y="2305133"/>
            <a:ext cx="2583905" cy="1597777"/>
          </a:xfrm>
          <a:prstGeom prst="rect">
            <a:avLst/>
          </a:prstGeom>
        </p:spPr>
      </p:pic>
      <p:sp>
        <p:nvSpPr>
          <p:cNvPr id="13" name="TextBox 12">
            <a:extLst>
              <a:ext uri="{FF2B5EF4-FFF2-40B4-BE49-F238E27FC236}">
                <a16:creationId xmlns:a16="http://schemas.microsoft.com/office/drawing/2014/main" id="{69372D80-907E-04D5-AF71-41A1117BAAE4}"/>
              </a:ext>
            </a:extLst>
          </p:cNvPr>
          <p:cNvSpPr txBox="1"/>
          <p:nvPr/>
        </p:nvSpPr>
        <p:spPr>
          <a:xfrm>
            <a:off x="495626" y="4065977"/>
            <a:ext cx="8058783" cy="523220"/>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Trong mảng hai chiều trên, phần tử có cột thứ 3 trùng với mã chức năng trong cơ sở dữ liệu, từ đó có thể đối chiếu và đổ ra được những chức năng mà nhóm quyền có thể thực hiện.</a:t>
            </a:r>
          </a:p>
        </p:txBody>
      </p:sp>
    </p:spTree>
    <p:extLst>
      <p:ext uri="{BB962C8B-B14F-4D97-AF65-F5344CB8AC3E}">
        <p14:creationId xmlns:p14="http://schemas.microsoft.com/office/powerpoint/2010/main" val="76291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3" name="Picture 2">
            <a:extLst>
              <a:ext uri="{FF2B5EF4-FFF2-40B4-BE49-F238E27FC236}">
                <a16:creationId xmlns:a16="http://schemas.microsoft.com/office/drawing/2014/main" id="{7405B15E-52B0-1C58-4E60-3746B912CD6C}"/>
              </a:ext>
            </a:extLst>
          </p:cNvPr>
          <p:cNvPicPr>
            <a:picLocks noChangeAspect="1"/>
          </p:cNvPicPr>
          <p:nvPr/>
        </p:nvPicPr>
        <p:blipFill rotWithShape="1">
          <a:blip r:embed="rId3"/>
          <a:srcRect l="16940" t="9818" r="10821" b="16949"/>
          <a:stretch/>
        </p:blipFill>
        <p:spPr>
          <a:xfrm>
            <a:off x="3675768" y="1198532"/>
            <a:ext cx="4742460" cy="2704378"/>
          </a:xfrm>
          <a:prstGeom prst="rect">
            <a:avLst/>
          </a:prstGeom>
        </p:spPr>
      </p:pic>
      <p:grpSp>
        <p:nvGrpSpPr>
          <p:cNvPr id="4" name="Group 3">
            <a:extLst>
              <a:ext uri="{FF2B5EF4-FFF2-40B4-BE49-F238E27FC236}">
                <a16:creationId xmlns:a16="http://schemas.microsoft.com/office/drawing/2014/main" id="{D526FAD1-6D75-AC40-4CA2-CB099ABFEA81}"/>
              </a:ext>
            </a:extLst>
          </p:cNvPr>
          <p:cNvGrpSpPr/>
          <p:nvPr/>
        </p:nvGrpSpPr>
        <p:grpSpPr>
          <a:xfrm>
            <a:off x="396763" y="62911"/>
            <a:ext cx="523493" cy="523493"/>
            <a:chOff x="5296637" y="297082"/>
            <a:chExt cx="2468881" cy="2468881"/>
          </a:xfrm>
        </p:grpSpPr>
        <p:sp>
          <p:nvSpPr>
            <p:cNvPr id="759" name="Google Shape;759;p38"/>
            <p:cNvSpPr/>
            <p:nvPr/>
          </p:nvSpPr>
          <p:spPr>
            <a:xfrm>
              <a:off x="5401727" y="402172"/>
              <a:ext cx="2258700" cy="22587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38" title="Chart">
              <a:hlinkClick r:id="rId4"/>
            </p:cNvPr>
            <p:cNvPicPr preferRelativeResize="0"/>
            <p:nvPr/>
          </p:nvPicPr>
          <p:blipFill>
            <a:blip r:embed="rId5">
              <a:alphaModFix/>
            </a:blip>
            <a:stretch>
              <a:fillRect/>
            </a:stretch>
          </p:blipFill>
          <p:spPr>
            <a:xfrm>
              <a:off x="5296637" y="297082"/>
              <a:ext cx="2468881" cy="2468881"/>
            </a:xfrm>
            <a:prstGeom prst="rect">
              <a:avLst/>
            </a:prstGeom>
            <a:noFill/>
            <a:ln>
              <a:noFill/>
            </a:ln>
          </p:spPr>
        </p:pic>
      </p:grpSp>
      <p:sp>
        <p:nvSpPr>
          <p:cNvPr id="777" name="Google Shape;777;p38"/>
          <p:cNvSpPr/>
          <p:nvPr/>
        </p:nvSpPr>
        <p:spPr>
          <a:xfrm>
            <a:off x="396763" y="7118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740242" y="254626"/>
            <a:ext cx="5702391" cy="33177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GIAO DIỆN TRANG CHỦ</a:t>
            </a:r>
            <a:endParaRPr lang="en-US" sz="1800" b="1">
              <a:solidFill>
                <a:schemeClr val="dk1"/>
              </a:solidFill>
              <a:latin typeface="Oswald bold" pitchFamily="2" charset="0"/>
              <a:ea typeface="Karla"/>
              <a:cs typeface="Karla"/>
              <a:sym typeface="Karla"/>
            </a:endParaRPr>
          </a:p>
        </p:txBody>
      </p:sp>
      <p:sp>
        <p:nvSpPr>
          <p:cNvPr id="2" name="Rectangle 1">
            <a:extLst>
              <a:ext uri="{FF2B5EF4-FFF2-40B4-BE49-F238E27FC236}">
                <a16:creationId xmlns:a16="http://schemas.microsoft.com/office/drawing/2014/main" id="{15E49F47-5FF3-EE0C-3BE2-FE93B8C6399D}"/>
              </a:ext>
            </a:extLst>
          </p:cNvPr>
          <p:cNvSpPr/>
          <p:nvPr/>
        </p:nvSpPr>
        <p:spPr>
          <a:xfrm>
            <a:off x="4525018" y="1301674"/>
            <a:ext cx="3906858" cy="360440"/>
          </a:xfrm>
          <a:prstGeom prst="rect">
            <a:avLst/>
          </a:prstGeom>
          <a:noFill/>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EFF3E-CD30-53A2-B96C-F982553CA77E}"/>
              </a:ext>
            </a:extLst>
          </p:cNvPr>
          <p:cNvSpPr txBox="1"/>
          <p:nvPr/>
        </p:nvSpPr>
        <p:spPr>
          <a:xfrm>
            <a:off x="511432" y="1301673"/>
            <a:ext cx="2870192" cy="954107"/>
          </a:xfrm>
          <a:prstGeom prst="rect">
            <a:avLst/>
          </a:prstGeom>
          <a:noFill/>
        </p:spPr>
        <p:txBody>
          <a:bodyPr wrap="square">
            <a:spAutoFit/>
          </a:bodyPr>
          <a:lstStyle/>
          <a:p>
            <a:pPr algn="just">
              <a:spcAft>
                <a:spcPts val="600"/>
              </a:spcAft>
            </a:pPr>
            <a:r>
              <a:rPr lang="en-US" sz="1400">
                <a:latin typeface="Oswald Light" pitchFamily="2" charset="0"/>
                <a:ea typeface="Inter Tight Light" pitchFamily="2" charset="0"/>
                <a:cs typeface="Inter Tight Light" pitchFamily="2" charset="0"/>
              </a:rPr>
              <a:t>Ở </a:t>
            </a:r>
            <a:r>
              <a:rPr lang="en-US">
                <a:latin typeface="Oswald Light" pitchFamily="2" charset="0"/>
                <a:ea typeface="Inter Tight Light" pitchFamily="2" charset="0"/>
                <a:cs typeface="Inter Tight Light" pitchFamily="2" charset="0"/>
              </a:rPr>
              <a:t>thanh chức năng công cụ bên trên, có một thuộc tính là </a:t>
            </a:r>
            <a:r>
              <a:rPr lang="en-US" b="1">
                <a:latin typeface="Oswald Light" pitchFamily="2" charset="0"/>
                <a:ea typeface="Inter Tight Light" pitchFamily="2" charset="0"/>
                <a:cs typeface="Inter Tight Light" pitchFamily="2" charset="0"/>
              </a:rPr>
              <a:t>permission</a:t>
            </a:r>
            <a:r>
              <a:rPr lang="en-US">
                <a:latin typeface="Oswald Light" pitchFamily="2" charset="0"/>
                <a:ea typeface="Inter Tight Light" pitchFamily="2" charset="0"/>
                <a:cs typeface="Inter Tight Light" pitchFamily="2" charset="0"/>
              </a:rPr>
              <a:t>, để xác định các hành động mà quyền của người dùng được phép thao tác.</a:t>
            </a:r>
            <a:endParaRPr lang="en-US" sz="1400" b="1">
              <a:latin typeface="Oswald Light" pitchFamily="2" charset="0"/>
              <a:ea typeface="Inter Tight Light" pitchFamily="2" charset="0"/>
              <a:cs typeface="Inter Tight Light" pitchFamily="2" charset="0"/>
            </a:endParaRPr>
          </a:p>
        </p:txBody>
      </p:sp>
      <p:grpSp>
        <p:nvGrpSpPr>
          <p:cNvPr id="11" name="Group 10">
            <a:extLst>
              <a:ext uri="{FF2B5EF4-FFF2-40B4-BE49-F238E27FC236}">
                <a16:creationId xmlns:a16="http://schemas.microsoft.com/office/drawing/2014/main" id="{A9BD3798-D58A-E2C7-D0AF-6410CF5408BE}"/>
              </a:ext>
            </a:extLst>
          </p:cNvPr>
          <p:cNvGrpSpPr/>
          <p:nvPr/>
        </p:nvGrpSpPr>
        <p:grpSpPr>
          <a:xfrm>
            <a:off x="2735414" y="695252"/>
            <a:ext cx="2227320" cy="503280"/>
            <a:chOff x="2743034" y="716455"/>
            <a:chExt cx="2227320" cy="503280"/>
          </a:xfrm>
        </p:grpSpPr>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6476CCB7-0AB8-A6AC-170F-9B8F70DF0D28}"/>
                    </a:ext>
                  </a:extLst>
                </p14:cNvPr>
                <p14:cNvContentPartPr/>
                <p14:nvPr/>
              </p14:nvContentPartPr>
              <p14:xfrm>
                <a:off x="2743034" y="716455"/>
                <a:ext cx="2220120" cy="503280"/>
              </p14:xfrm>
            </p:contentPart>
          </mc:Choice>
          <mc:Fallback>
            <p:pic>
              <p:nvPicPr>
                <p:cNvPr id="5" name="Ink 4">
                  <a:extLst>
                    <a:ext uri="{FF2B5EF4-FFF2-40B4-BE49-F238E27FC236}">
                      <a16:creationId xmlns:a16="http://schemas.microsoft.com/office/drawing/2014/main" id="{6476CCB7-0AB8-A6AC-170F-9B8F70DF0D28}"/>
                    </a:ext>
                  </a:extLst>
                </p:cNvPr>
                <p:cNvPicPr/>
                <p:nvPr/>
              </p:nvPicPr>
              <p:blipFill>
                <a:blip r:embed="rId7"/>
                <a:stretch>
                  <a:fillRect/>
                </a:stretch>
              </p:blipFill>
              <p:spPr>
                <a:xfrm>
                  <a:off x="2734034" y="707455"/>
                  <a:ext cx="223776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D9292A1D-0E9E-9864-CA41-01EC68BF2971}"/>
                    </a:ext>
                  </a:extLst>
                </p14:cNvPr>
                <p14:cNvContentPartPr/>
                <p14:nvPr/>
              </p14:nvContentPartPr>
              <p14:xfrm>
                <a:off x="4735994" y="1021015"/>
                <a:ext cx="234360" cy="142920"/>
              </p14:xfrm>
            </p:contentPart>
          </mc:Choice>
          <mc:Fallback>
            <p:pic>
              <p:nvPicPr>
                <p:cNvPr id="6" name="Ink 5">
                  <a:extLst>
                    <a:ext uri="{FF2B5EF4-FFF2-40B4-BE49-F238E27FC236}">
                      <a16:creationId xmlns:a16="http://schemas.microsoft.com/office/drawing/2014/main" id="{D9292A1D-0E9E-9864-CA41-01EC68BF2971}"/>
                    </a:ext>
                  </a:extLst>
                </p:cNvPr>
                <p:cNvPicPr/>
                <p:nvPr/>
              </p:nvPicPr>
              <p:blipFill>
                <a:blip r:embed="rId9"/>
                <a:stretch>
                  <a:fillRect/>
                </a:stretch>
              </p:blipFill>
              <p:spPr>
                <a:xfrm>
                  <a:off x="4726994" y="1012015"/>
                  <a:ext cx="252000" cy="160560"/>
                </a:xfrm>
                <a:prstGeom prst="rect">
                  <a:avLst/>
                </a:prstGeom>
              </p:spPr>
            </p:pic>
          </mc:Fallback>
        </mc:AlternateContent>
      </p:grpSp>
      <p:pic>
        <p:nvPicPr>
          <p:cNvPr id="15" name="Picture 14">
            <a:extLst>
              <a:ext uri="{FF2B5EF4-FFF2-40B4-BE49-F238E27FC236}">
                <a16:creationId xmlns:a16="http://schemas.microsoft.com/office/drawing/2014/main" id="{58323283-E679-E700-AA1E-1B336BE5B7F2}"/>
              </a:ext>
            </a:extLst>
          </p:cNvPr>
          <p:cNvPicPr>
            <a:picLocks noChangeAspect="1"/>
          </p:cNvPicPr>
          <p:nvPr/>
        </p:nvPicPr>
        <p:blipFill>
          <a:blip r:embed="rId10"/>
          <a:stretch>
            <a:fillRect/>
          </a:stretch>
        </p:blipFill>
        <p:spPr>
          <a:xfrm>
            <a:off x="597063" y="2330629"/>
            <a:ext cx="2608528" cy="1430572"/>
          </a:xfrm>
          <a:prstGeom prst="rect">
            <a:avLst/>
          </a:prstGeom>
        </p:spPr>
      </p:pic>
      <p:sp>
        <p:nvSpPr>
          <p:cNvPr id="16" name="TextBox 15">
            <a:extLst>
              <a:ext uri="{FF2B5EF4-FFF2-40B4-BE49-F238E27FC236}">
                <a16:creationId xmlns:a16="http://schemas.microsoft.com/office/drawing/2014/main" id="{C9D5DA46-374C-1D31-37FD-E158AA3AC5E6}"/>
              </a:ext>
            </a:extLst>
          </p:cNvPr>
          <p:cNvSpPr txBox="1"/>
          <p:nvPr/>
        </p:nvSpPr>
        <p:spPr>
          <a:xfrm>
            <a:off x="4119764" y="3934767"/>
            <a:ext cx="3210676" cy="461665"/>
          </a:xfrm>
          <a:prstGeom prst="rect">
            <a:avLst/>
          </a:prstGeom>
          <a:noFill/>
        </p:spPr>
        <p:txBody>
          <a:bodyPr wrap="square">
            <a:spAutoFit/>
          </a:bodyPr>
          <a:lstStyle/>
          <a:p>
            <a:pPr algn="just">
              <a:spcAft>
                <a:spcPts val="600"/>
              </a:spcAft>
            </a:pPr>
            <a:r>
              <a:rPr lang="en-US" sz="1200">
                <a:latin typeface="Oswald Light" pitchFamily="2" charset="0"/>
                <a:ea typeface="Inter Tight Light" pitchFamily="2" charset="0"/>
                <a:cs typeface="Inter Tight Light" pitchFamily="2" charset="0"/>
              </a:rPr>
              <a:t>Ở hình trên, người dùng là Quản lý kho, vì thế có thể thực hiện được tất cả mọi hành động.</a:t>
            </a:r>
          </a:p>
        </p:txBody>
      </p:sp>
    </p:spTree>
    <p:extLst>
      <p:ext uri="{BB962C8B-B14F-4D97-AF65-F5344CB8AC3E}">
        <p14:creationId xmlns:p14="http://schemas.microsoft.com/office/powerpoint/2010/main" val="475935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7051131"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222017" y="2326959"/>
            <a:ext cx="6717288" cy="1856790"/>
          </a:xfrm>
          <a:prstGeom prst="rect">
            <a:avLst/>
          </a:prstGeom>
          <a:noFill/>
        </p:spPr>
        <p:txBody>
          <a:bodyPr wrap="square">
            <a:spAutoFit/>
          </a:bodyPr>
          <a:lstStyle/>
          <a:p>
            <a:pPr algn="just">
              <a:lnSpc>
                <a:spcPct val="150000"/>
              </a:lnSpc>
            </a:pPr>
            <a:r>
              <a:rPr lang="en-US" sz="1300">
                <a:latin typeface="Oswald Light" pitchFamily="2" charset="0"/>
                <a:ea typeface="Times New Roman" panose="02020603050405020304" pitchFamily="18" charset="0"/>
              </a:rPr>
              <a:t>Phương </a:t>
            </a:r>
            <a:r>
              <a:rPr lang="vi-VN" sz="1300">
                <a:latin typeface="Oswald Light" pitchFamily="2" charset="0"/>
                <a:ea typeface="Times New Roman" panose="02020603050405020304" pitchFamily="18" charset="0"/>
              </a:rPr>
              <a:t>thức khảo sát qua các tài liệu và </a:t>
            </a:r>
            <a:r>
              <a:rPr lang="en-US" sz="1300">
                <a:latin typeface="Oswald Light" pitchFamily="2" charset="0"/>
                <a:ea typeface="Times New Roman" panose="02020603050405020304" pitchFamily="18" charset="0"/>
              </a:rPr>
              <a:t>t</a:t>
            </a:r>
            <a:r>
              <a:rPr lang="vi-VN" sz="1300">
                <a:latin typeface="Oswald Light" pitchFamily="2" charset="0"/>
                <a:ea typeface="Times New Roman" panose="02020603050405020304" pitchFamily="18" charset="0"/>
              </a:rPr>
              <a:t>hực hiện các trình tự như sau: </a:t>
            </a:r>
          </a:p>
          <a:p>
            <a:pPr algn="just">
              <a:lnSpc>
                <a:spcPct val="150000"/>
              </a:lnSpc>
            </a:pPr>
            <a:r>
              <a:rPr lang="vi-VN" sz="1300" b="1">
                <a:latin typeface="Oswald Light" pitchFamily="2" charset="0"/>
                <a:ea typeface="Times New Roman" panose="02020603050405020304" pitchFamily="18" charset="0"/>
              </a:rPr>
              <a:t>Thứ nhất, </a:t>
            </a:r>
            <a:r>
              <a:rPr lang="vi-VN" sz="1300">
                <a:latin typeface="Oswald Light" pitchFamily="2" charset="0"/>
                <a:ea typeface="Times New Roman" panose="02020603050405020304" pitchFamily="18" charset="0"/>
              </a:rPr>
              <a:t>thu thập tài liệu liên quan đến hệ thống quản lý điện thoại thông minh.</a:t>
            </a:r>
          </a:p>
          <a:p>
            <a:pPr algn="just">
              <a:lnSpc>
                <a:spcPct val="150000"/>
              </a:lnSpc>
            </a:pPr>
            <a:r>
              <a:rPr lang="vi-VN" sz="1300" b="1">
                <a:latin typeface="Oswald Light" pitchFamily="2" charset="0"/>
                <a:ea typeface="Times New Roman" panose="02020603050405020304" pitchFamily="18" charset="0"/>
              </a:rPr>
              <a:t>Thứ hai, </a:t>
            </a:r>
            <a:r>
              <a:rPr lang="vi-VN" sz="1300">
                <a:latin typeface="Oswald Light" pitchFamily="2" charset="0"/>
                <a:ea typeface="Times New Roman" panose="02020603050405020304" pitchFamily="18" charset="0"/>
              </a:rPr>
              <a:t>xác định các yếu tố cần khảo sát của hệ thống quản lý điện thoại thông minh theo mã IMEI</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ba,</a:t>
            </a:r>
            <a:r>
              <a:rPr lang="en-US" sz="1300" b="1">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tìm kiếm các tài liệu liên quan đến các yếu tố cần khảo sát</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tư, </a:t>
            </a:r>
            <a:r>
              <a:rPr lang="vi-VN" sz="1300">
                <a:latin typeface="Oswald Light" pitchFamily="2" charset="0"/>
                <a:ea typeface="Times New Roman" panose="02020603050405020304" pitchFamily="18" charset="0"/>
              </a:rPr>
              <a:t>đánh giá các tài liệu đã thu thập được, tập hợp thông tin cần thiết và phân tích để đưa ra các kết luận</a:t>
            </a:r>
            <a:r>
              <a:rPr lang="en-US" sz="1300">
                <a:latin typeface="Oswald Light" pitchFamily="2" charset="0"/>
                <a:ea typeface="Times New Roman" panose="02020603050405020304" pitchFamily="18" charset="0"/>
              </a:rPr>
              <a:t>.</a:t>
            </a:r>
          </a:p>
          <a:p>
            <a:pPr algn="just">
              <a:lnSpc>
                <a:spcPct val="150000"/>
              </a:lnSpc>
            </a:pPr>
            <a:r>
              <a:rPr lang="vi-VN" sz="1300" b="1">
                <a:latin typeface="Oswald Light" pitchFamily="2" charset="0"/>
                <a:ea typeface="Times New Roman" panose="02020603050405020304" pitchFamily="18" charset="0"/>
              </a:rPr>
              <a:t>Thứ năm, </a:t>
            </a:r>
            <a:r>
              <a:rPr lang="vi-VN" sz="1300">
                <a:latin typeface="Oswald Light" pitchFamily="2" charset="0"/>
                <a:ea typeface="Times New Roman" panose="02020603050405020304" pitchFamily="18" charset="0"/>
              </a:rPr>
              <a:t>từ các kết quả khảo sát, kết quả đánh giá, xây dựng hệ thống quản lý điện thoại thông minh theo mã IMEI.</a:t>
            </a: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6989757" y="2402245"/>
            <a:ext cx="957775" cy="957775"/>
          </a:xfrm>
          <a:prstGeom prst="rect">
            <a:avLst/>
          </a:prstGeom>
        </p:spPr>
      </p:pic>
    </p:spTree>
    <p:extLst>
      <p:ext uri="{BB962C8B-B14F-4D97-AF65-F5344CB8AC3E}">
        <p14:creationId xmlns:p14="http://schemas.microsoft.com/office/powerpoint/2010/main" val="157911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670630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87;p31">
            <a:extLst>
              <a:ext uri="{FF2B5EF4-FFF2-40B4-BE49-F238E27FC236}">
                <a16:creationId xmlns:a16="http://schemas.microsoft.com/office/drawing/2014/main" id="{F65438E2-C251-388A-4D8C-4B59D3F765DA}"/>
              </a:ext>
            </a:extLst>
          </p:cNvPr>
          <p:cNvGrpSpPr/>
          <p:nvPr/>
        </p:nvGrpSpPr>
        <p:grpSpPr>
          <a:xfrm>
            <a:off x="982391" y="1900334"/>
            <a:ext cx="7214203"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1158023" y="191488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952728" y="2278553"/>
            <a:ext cx="7019010" cy="1938992"/>
          </a:xfrm>
          <a:prstGeom prst="rect">
            <a:avLst/>
          </a:prstGeom>
          <a:noFill/>
        </p:spPr>
        <p:txBody>
          <a:bodyPr wrap="square">
            <a:spAutoFit/>
          </a:bodyPr>
          <a:lstStyle/>
          <a:p>
            <a:pPr algn="just"/>
            <a:r>
              <a:rPr lang="vi-VN" sz="1200">
                <a:latin typeface="Oswald Light" pitchFamily="2" charset="0"/>
                <a:ea typeface="Times New Roman" panose="02020603050405020304" pitchFamily="18" charset="0"/>
              </a:rPr>
              <a:t>Có những khó khăn như sau: </a:t>
            </a:r>
          </a:p>
          <a:p>
            <a:pPr algn="just"/>
            <a:r>
              <a:rPr lang="en-US" sz="1200">
                <a:latin typeface="Oswald Light" pitchFamily="2" charset="0"/>
                <a:ea typeface="Times New Roman" panose="02020603050405020304" pitchFamily="18" charset="0"/>
              </a:rPr>
              <a:t>- Thiếu </a:t>
            </a:r>
            <a:r>
              <a:rPr lang="vi-VN" sz="1200">
                <a:latin typeface="Oswald Light" pitchFamily="2" charset="0"/>
                <a:ea typeface="Times New Roman" panose="02020603050405020304" pitchFamily="18" charset="0"/>
              </a:rPr>
              <a:t>chính xác và không đồng nhất trong việc cập nhật thông tin về hàng tồn kho.</a:t>
            </a:r>
            <a:endParaRPr lang="en-US" sz="1200">
              <a:latin typeface="Oswald Light" pitchFamily="2" charset="0"/>
              <a:ea typeface="Times New Roman" panose="02020603050405020304" pitchFamily="18" charset="0"/>
            </a:endParaRP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Một số ít doanh nghiệp nhỏ lẻ còn quản lý tồn kho thủ công.</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linh hoạt trong quản lý đơn đặt hàng, doanh nghiệp không thể thay đổi hoặc hủy đơn đặt hàng sau khi đã được tạo.</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Quá trình nhập/xuất kho không được quản lý một cách chặt chẽ, dẫn đến việc khó khăn trong việc xác định số lượng hàng hóa đã nhập vào hoặc xuất khỏi kho.</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năng quản lý nhà cung cấp, không thể quản lý và theo dõi thông tin về nhà cung cấp một cách hiệu quả.</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Sản phẩm giả mạo và hàng nhái tràn lan. Thiếu hệ thống kiểm kê kiểm tra tính xác thực của sản phẩm để đảm bảo độ tin cậy của sản phẩm và giảm thiểu rủi ro cho khách hàng.</a:t>
            </a:r>
          </a:p>
          <a:p>
            <a:pPr algn="just"/>
            <a:r>
              <a:rPr lang="en-US" sz="1200">
                <a:latin typeface="Oswald Light" pitchFamily="2" charset="0"/>
                <a:ea typeface="Times New Roman" panose="02020603050405020304" pitchFamily="18" charset="0"/>
              </a:rPr>
              <a:t>- </a:t>
            </a:r>
            <a:r>
              <a:rPr lang="vi-VN" sz="1200">
                <a:latin typeface="Oswald Light" pitchFamily="2" charset="0"/>
                <a:ea typeface="Times New Roman" panose="02020603050405020304" pitchFamily="18" charset="0"/>
              </a:rPr>
              <a:t>Thiếu tính năng báo cáo và thống kê, không thể tạo ra các báo cáo và thống kê về hàng tồn kho một cách nhanh chóng và chính xác.</a:t>
            </a:r>
          </a:p>
        </p:txBody>
      </p:sp>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3"/>
          <a:stretch>
            <a:fillRect/>
          </a:stretch>
        </p:blipFill>
        <p:spPr>
          <a:xfrm>
            <a:off x="7231421" y="2258721"/>
            <a:ext cx="639223" cy="639223"/>
          </a:xfrm>
          <a:prstGeom prst="rect">
            <a:avLst/>
          </a:prstGeom>
        </p:spPr>
      </p:pic>
    </p:spTree>
    <p:extLst>
      <p:ext uri="{BB962C8B-B14F-4D97-AF65-F5344CB8AC3E}">
        <p14:creationId xmlns:p14="http://schemas.microsoft.com/office/powerpoint/2010/main" val="31843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566644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920562" y="1917101"/>
            <a:ext cx="7177516"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1027657" y="194067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943703" y="2401732"/>
            <a:ext cx="6968271" cy="1856790"/>
          </a:xfrm>
          <a:prstGeom prst="rect">
            <a:avLst/>
          </a:prstGeom>
          <a:noFill/>
        </p:spPr>
        <p:txBody>
          <a:bodyPr wrap="square">
            <a:spAutoFit/>
          </a:bodyPr>
          <a:lstStyle/>
          <a:p>
            <a:pPr algn="just">
              <a:lnSpc>
                <a:spcPct val="150000"/>
              </a:lnSpc>
            </a:pPr>
            <a:r>
              <a:rPr lang="vi-VN" sz="1300">
                <a:latin typeface="Oswald Light" pitchFamily="2" charset="0"/>
                <a:ea typeface="Times New Roman" panose="02020603050405020304" pitchFamily="18" charset="0"/>
              </a:rPr>
              <a:t>Để quản lý kho điện thoại thông minh hiệu quả, có thể áp dụng các giải pháp như:</a:t>
            </a:r>
          </a:p>
          <a:p>
            <a:pPr algn="just">
              <a:lnSpc>
                <a:spcPct val="150000"/>
              </a:lnSpc>
            </a:pPr>
            <a:r>
              <a:rPr lang="en-US" sz="1300">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Áp dụng quản lý điện thoại theo mã imei. Điều này giúp cải thiện rất nhiều về sự rõ ràng và minh bạch trong việc quản lý, tránh gian lận, hạn chế tối đa hàng giả, hàng nhái, đảm bảo thông tin số lượng sản phẩm không bị thất thoát.</a:t>
            </a:r>
          </a:p>
          <a:p>
            <a:pPr algn="just">
              <a:lnSpc>
                <a:spcPct val="150000"/>
              </a:lnSpc>
            </a:pPr>
            <a:r>
              <a:rPr lang="en-US" sz="1300">
                <a:latin typeface="Oswald Light" pitchFamily="2" charset="0"/>
                <a:ea typeface="Times New Roman" panose="02020603050405020304" pitchFamily="18" charset="0"/>
              </a:rPr>
              <a:t>- </a:t>
            </a:r>
            <a:r>
              <a:rPr lang="vi-VN" sz="1300">
                <a:latin typeface="Oswald Light" pitchFamily="2" charset="0"/>
                <a:ea typeface="Times New Roman" panose="02020603050405020304" pitchFamily="18" charset="0"/>
              </a:rPr>
              <a:t>Nâng cấp hệ thống quản lý: Hệ thống quản lý của doanh nghiệp nên được nâng cấp để có thể quản lý hàng hóa, đơn hàng, khách hàng, nhà cung và doanh thu một cách hiệu quả hơn. Điều này giúp cho việc quản lý và kiểm soát hàng hóa dễ dàng hơn, từ đó tăng cường sự chính xác và độ chính xác trong quản lý hàng hóa.</a:t>
            </a: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3"/>
          <a:stretch>
            <a:fillRect/>
          </a:stretch>
        </p:blipFill>
        <p:spPr>
          <a:xfrm>
            <a:off x="6959597" y="2288011"/>
            <a:ext cx="534076" cy="534076"/>
          </a:xfrm>
          <a:prstGeom prst="rect">
            <a:avLst/>
          </a:prstGeom>
        </p:spPr>
      </p:pic>
    </p:spTree>
    <p:extLst>
      <p:ext uri="{BB962C8B-B14F-4D97-AF65-F5344CB8AC3E}">
        <p14:creationId xmlns:p14="http://schemas.microsoft.com/office/powerpoint/2010/main" val="200519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49" y="1329183"/>
            <a:ext cx="7937637" cy="342898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589634" y="1285618"/>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611931" y="1217142"/>
            <a:ext cx="1330126"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1.1</a:t>
            </a:r>
            <a:endParaRPr sz="3200"/>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87;p31">
            <a:extLst>
              <a:ext uri="{FF2B5EF4-FFF2-40B4-BE49-F238E27FC236}">
                <a16:creationId xmlns:a16="http://schemas.microsoft.com/office/drawing/2014/main" id="{CE73E9A0-14FE-4D38-61BD-ABB1F752A172}"/>
              </a:ext>
            </a:extLst>
          </p:cNvPr>
          <p:cNvGrpSpPr/>
          <p:nvPr/>
        </p:nvGrpSpPr>
        <p:grpSpPr>
          <a:xfrm>
            <a:off x="1172308" y="1946507"/>
            <a:ext cx="2124967" cy="2486729"/>
            <a:chOff x="4754850" y="1600325"/>
            <a:chExt cx="3771900" cy="1412550"/>
          </a:xfrm>
        </p:grpSpPr>
        <p:sp>
          <p:nvSpPr>
            <p:cNvPr id="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21" name="TextBox 20">
            <a:extLst>
              <a:ext uri="{FF2B5EF4-FFF2-40B4-BE49-F238E27FC236}">
                <a16:creationId xmlns:a16="http://schemas.microsoft.com/office/drawing/2014/main" id="{2E4E4613-4AFE-AA29-0057-70B355F2DC5C}"/>
              </a:ext>
            </a:extLst>
          </p:cNvPr>
          <p:cNvSpPr txBox="1"/>
          <p:nvPr/>
        </p:nvSpPr>
        <p:spPr>
          <a:xfrm>
            <a:off x="1130347" y="1961062"/>
            <a:ext cx="2196424" cy="307777"/>
          </a:xfrm>
          <a:prstGeom prst="rect">
            <a:avLst/>
          </a:prstGeom>
          <a:noFill/>
        </p:spPr>
        <p:txBody>
          <a:bodyPr wrap="square">
            <a:spAutoFit/>
          </a:bodyPr>
          <a:lstStyle/>
          <a:p>
            <a:r>
              <a:rPr lang="en-US" sz="1400" b="1">
                <a:solidFill>
                  <a:srgbClr val="000000"/>
                </a:solidFill>
                <a:effectLst/>
                <a:latin typeface="Oswald "/>
                <a:ea typeface="Times New Roman" panose="02020603050405020304" pitchFamily="18" charset="0"/>
              </a:rPr>
              <a:t>2.1.1 Phương thức khảo sát</a:t>
            </a:r>
            <a:endParaRPr lang="en-US" b="1">
              <a:latin typeface="Oswald "/>
            </a:endParaRPr>
          </a:p>
        </p:txBody>
      </p:sp>
      <p:sp>
        <p:nvSpPr>
          <p:cNvPr id="27" name="TextBox 26">
            <a:extLst>
              <a:ext uri="{FF2B5EF4-FFF2-40B4-BE49-F238E27FC236}">
                <a16:creationId xmlns:a16="http://schemas.microsoft.com/office/drawing/2014/main" id="{EC33B000-42EB-3E9A-07A4-0199A2BFDCFE}"/>
              </a:ext>
            </a:extLst>
          </p:cNvPr>
          <p:cNvSpPr txBox="1"/>
          <p:nvPr/>
        </p:nvSpPr>
        <p:spPr>
          <a:xfrm>
            <a:off x="1199857" y="3317652"/>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T</a:t>
            </a:r>
            <a:r>
              <a:rPr lang="en-US" sz="1400">
                <a:solidFill>
                  <a:srgbClr val="000000"/>
                </a:solidFill>
                <a:effectLst/>
                <a:latin typeface="Oswald Light" pitchFamily="2" charset="0"/>
                <a:ea typeface="Times New Roman" panose="02020603050405020304" pitchFamily="18" charset="0"/>
              </a:rPr>
              <a:t>hực hiện khảo sát tại</a:t>
            </a:r>
            <a:r>
              <a:rPr lang="en-US" sz="1400">
                <a:effectLst/>
                <a:latin typeface="Oswald Light" pitchFamily="2" charset="0"/>
                <a:ea typeface="Times New Roman" panose="02020603050405020304" pitchFamily="18" charset="0"/>
              </a:rPr>
              <a:t> </a:t>
            </a:r>
            <a:r>
              <a:rPr lang="en-US" sz="1400">
                <a:solidFill>
                  <a:srgbClr val="000000"/>
                </a:solidFill>
                <a:effectLst/>
                <a:latin typeface="Oswald Light" pitchFamily="2" charset="0"/>
                <a:ea typeface="Times New Roman" panose="02020603050405020304" pitchFamily="18" charset="0"/>
              </a:rPr>
              <a:t>một số doanh nghiệp nhỏ lẻ để tìm hiểu về quá trình quản lý kho điện thoại thông minh hiện tại.</a:t>
            </a:r>
            <a:endParaRPr lang="en-US">
              <a:latin typeface="Oswald Light" pitchFamily="2" charset="0"/>
            </a:endParaRPr>
          </a:p>
        </p:txBody>
      </p:sp>
      <p:pic>
        <p:nvPicPr>
          <p:cNvPr id="25" name="Picture 24">
            <a:extLst>
              <a:ext uri="{FF2B5EF4-FFF2-40B4-BE49-F238E27FC236}">
                <a16:creationId xmlns:a16="http://schemas.microsoft.com/office/drawing/2014/main" id="{91419609-819B-6F63-55D1-468FAEB909CB}"/>
              </a:ext>
            </a:extLst>
          </p:cNvPr>
          <p:cNvPicPr>
            <a:picLocks noChangeAspect="1"/>
          </p:cNvPicPr>
          <p:nvPr/>
        </p:nvPicPr>
        <p:blipFill>
          <a:blip r:embed="rId3"/>
          <a:stretch>
            <a:fillRect/>
          </a:stretch>
        </p:blipFill>
        <p:spPr>
          <a:xfrm>
            <a:off x="1769709" y="2368024"/>
            <a:ext cx="868188" cy="868188"/>
          </a:xfrm>
          <a:prstGeom prst="rect">
            <a:avLst/>
          </a:prstGeom>
        </p:spPr>
      </p:pic>
      <p:grpSp>
        <p:nvGrpSpPr>
          <p:cNvPr id="461" name="Google Shape;487;p31">
            <a:extLst>
              <a:ext uri="{FF2B5EF4-FFF2-40B4-BE49-F238E27FC236}">
                <a16:creationId xmlns:a16="http://schemas.microsoft.com/office/drawing/2014/main" id="{F65438E2-C251-388A-4D8C-4B59D3F765DA}"/>
              </a:ext>
            </a:extLst>
          </p:cNvPr>
          <p:cNvGrpSpPr/>
          <p:nvPr/>
        </p:nvGrpSpPr>
        <p:grpSpPr>
          <a:xfrm>
            <a:off x="3558935" y="1939144"/>
            <a:ext cx="2124967" cy="2486729"/>
            <a:chOff x="4754850" y="1600325"/>
            <a:chExt cx="3771900" cy="1412550"/>
          </a:xfrm>
        </p:grpSpPr>
        <p:sp>
          <p:nvSpPr>
            <p:cNvPr id="463" name="Google Shape;488;p31">
              <a:extLst>
                <a:ext uri="{FF2B5EF4-FFF2-40B4-BE49-F238E27FC236}">
                  <a16:creationId xmlns:a16="http://schemas.microsoft.com/office/drawing/2014/main" id="{45723780-72B5-2CF2-983D-83BD04A8452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9;p31">
              <a:extLst>
                <a:ext uri="{FF2B5EF4-FFF2-40B4-BE49-F238E27FC236}">
                  <a16:creationId xmlns:a16="http://schemas.microsoft.com/office/drawing/2014/main" id="{13901B12-C210-86AB-2659-0C2B34C5BD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90;p31">
              <a:extLst>
                <a:ext uri="{FF2B5EF4-FFF2-40B4-BE49-F238E27FC236}">
                  <a16:creationId xmlns:a16="http://schemas.microsoft.com/office/drawing/2014/main" id="{B1CAE62A-E768-6C2D-03BB-668D23204E2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6" name="TextBox 465">
            <a:extLst>
              <a:ext uri="{FF2B5EF4-FFF2-40B4-BE49-F238E27FC236}">
                <a16:creationId xmlns:a16="http://schemas.microsoft.com/office/drawing/2014/main" id="{3948CCB4-AA35-D870-8EF6-CD70329B9D17}"/>
              </a:ext>
            </a:extLst>
          </p:cNvPr>
          <p:cNvSpPr txBox="1"/>
          <p:nvPr/>
        </p:nvSpPr>
        <p:spPr>
          <a:xfrm>
            <a:off x="3734567" y="1953699"/>
            <a:ext cx="1828800" cy="307777"/>
          </a:xfrm>
          <a:prstGeom prst="rect">
            <a:avLst/>
          </a:prstGeom>
          <a:noFill/>
        </p:spPr>
        <p:txBody>
          <a:bodyPr wrap="square">
            <a:spAutoFit/>
          </a:bodyPr>
          <a:lstStyle/>
          <a:p>
            <a:r>
              <a:rPr lang="en-US" b="1">
                <a:latin typeface="Oswald "/>
              </a:rPr>
              <a:t>2.1.2 Kết quả khảo sát</a:t>
            </a:r>
          </a:p>
        </p:txBody>
      </p:sp>
      <p:sp>
        <p:nvSpPr>
          <p:cNvPr id="468" name="TextBox 467">
            <a:extLst>
              <a:ext uri="{FF2B5EF4-FFF2-40B4-BE49-F238E27FC236}">
                <a16:creationId xmlns:a16="http://schemas.microsoft.com/office/drawing/2014/main" id="{9A6C49C5-E69D-D6AF-EC38-15B37FE5CF71}"/>
              </a:ext>
            </a:extLst>
          </p:cNvPr>
          <p:cNvSpPr txBox="1"/>
          <p:nvPr/>
        </p:nvSpPr>
        <p:spPr>
          <a:xfrm>
            <a:off x="3586484" y="3310289"/>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Cho thấy hệ thống quản lý hàng tồn kho hiện tại của doanh nghiệp nhỏ lẻ gặp phải nhiều vấn đề và hạn chế. </a:t>
            </a:r>
            <a:endParaRPr lang="en-US">
              <a:latin typeface="Oswald Light" pitchFamily="2" charset="0"/>
            </a:endParaRPr>
          </a:p>
        </p:txBody>
      </p:sp>
      <p:grpSp>
        <p:nvGrpSpPr>
          <p:cNvPr id="473" name="Google Shape;487;p31">
            <a:extLst>
              <a:ext uri="{FF2B5EF4-FFF2-40B4-BE49-F238E27FC236}">
                <a16:creationId xmlns:a16="http://schemas.microsoft.com/office/drawing/2014/main" id="{026998D3-6D33-0FC3-265A-53422C825A95}"/>
              </a:ext>
            </a:extLst>
          </p:cNvPr>
          <p:cNvGrpSpPr/>
          <p:nvPr/>
        </p:nvGrpSpPr>
        <p:grpSpPr>
          <a:xfrm>
            <a:off x="5973110" y="1917101"/>
            <a:ext cx="2124967" cy="2486729"/>
            <a:chOff x="4754850" y="1600325"/>
            <a:chExt cx="3771900" cy="1412550"/>
          </a:xfrm>
        </p:grpSpPr>
        <p:sp>
          <p:nvSpPr>
            <p:cNvPr id="474" name="Google Shape;488;p31">
              <a:extLst>
                <a:ext uri="{FF2B5EF4-FFF2-40B4-BE49-F238E27FC236}">
                  <a16:creationId xmlns:a16="http://schemas.microsoft.com/office/drawing/2014/main" id="{F69EE744-4199-F075-F17A-D14EC630643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9;p31">
              <a:extLst>
                <a:ext uri="{FF2B5EF4-FFF2-40B4-BE49-F238E27FC236}">
                  <a16:creationId xmlns:a16="http://schemas.microsoft.com/office/drawing/2014/main" id="{5147C3F2-EF59-8D25-FD5A-628C363A540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90;p31">
              <a:extLst>
                <a:ext uri="{FF2B5EF4-FFF2-40B4-BE49-F238E27FC236}">
                  <a16:creationId xmlns:a16="http://schemas.microsoft.com/office/drawing/2014/main" id="{376B0592-A74B-7E79-8228-351DFBED3701}"/>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7" name="TextBox 476">
            <a:extLst>
              <a:ext uri="{FF2B5EF4-FFF2-40B4-BE49-F238E27FC236}">
                <a16:creationId xmlns:a16="http://schemas.microsoft.com/office/drawing/2014/main" id="{FBD676E1-70F4-E363-BD9E-1445E7E3A32C}"/>
              </a:ext>
            </a:extLst>
          </p:cNvPr>
          <p:cNvSpPr txBox="1"/>
          <p:nvPr/>
        </p:nvSpPr>
        <p:spPr>
          <a:xfrm>
            <a:off x="6148742" y="1931656"/>
            <a:ext cx="1828800" cy="307777"/>
          </a:xfrm>
          <a:prstGeom prst="rect">
            <a:avLst/>
          </a:prstGeom>
          <a:noFill/>
        </p:spPr>
        <p:txBody>
          <a:bodyPr wrap="square">
            <a:spAutoFit/>
          </a:bodyPr>
          <a:lstStyle/>
          <a:p>
            <a:r>
              <a:rPr lang="en-US" b="1">
                <a:latin typeface="Oswald "/>
              </a:rPr>
              <a:t>2.1.3 Hướng giải quyết</a:t>
            </a:r>
          </a:p>
        </p:txBody>
      </p:sp>
      <p:sp>
        <p:nvSpPr>
          <p:cNvPr id="479" name="TextBox 478">
            <a:extLst>
              <a:ext uri="{FF2B5EF4-FFF2-40B4-BE49-F238E27FC236}">
                <a16:creationId xmlns:a16="http://schemas.microsoft.com/office/drawing/2014/main" id="{0ACEEE14-4E01-BD2D-89CB-860E63AF8078}"/>
              </a:ext>
            </a:extLst>
          </p:cNvPr>
          <p:cNvSpPr txBox="1"/>
          <p:nvPr/>
        </p:nvSpPr>
        <p:spPr>
          <a:xfrm>
            <a:off x="6000659" y="3288246"/>
            <a:ext cx="2069870" cy="954107"/>
          </a:xfrm>
          <a:prstGeom prst="rect">
            <a:avLst/>
          </a:prstGeom>
          <a:noFill/>
        </p:spPr>
        <p:txBody>
          <a:bodyPr wrap="square">
            <a:spAutoFit/>
          </a:bodyPr>
          <a:lstStyle/>
          <a:p>
            <a:pPr algn="ctr"/>
            <a:r>
              <a:rPr lang="en-US">
                <a:latin typeface="Oswald Light" pitchFamily="2" charset="0"/>
                <a:ea typeface="Times New Roman" panose="02020603050405020304" pitchFamily="18" charset="0"/>
              </a:rPr>
              <a:t>Để quản lý kho điện thoại thông minh hiệu quả, các doanh nghiệp có thể áp dụng các giải pháp như sau.</a:t>
            </a:r>
            <a:endParaRPr lang="en-US">
              <a:latin typeface="Oswald Light" pitchFamily="2" charset="0"/>
            </a:endParaRPr>
          </a:p>
        </p:txBody>
      </p:sp>
      <p:pic>
        <p:nvPicPr>
          <p:cNvPr id="481" name="Picture 480">
            <a:extLst>
              <a:ext uri="{FF2B5EF4-FFF2-40B4-BE49-F238E27FC236}">
                <a16:creationId xmlns:a16="http://schemas.microsoft.com/office/drawing/2014/main" id="{EFDF85F1-2253-2EBA-AF82-66F541A12E80}"/>
              </a:ext>
            </a:extLst>
          </p:cNvPr>
          <p:cNvPicPr>
            <a:picLocks noChangeAspect="1"/>
          </p:cNvPicPr>
          <p:nvPr/>
        </p:nvPicPr>
        <p:blipFill>
          <a:blip r:embed="rId4"/>
          <a:stretch>
            <a:fillRect/>
          </a:stretch>
        </p:blipFill>
        <p:spPr>
          <a:xfrm>
            <a:off x="6625593" y="2325064"/>
            <a:ext cx="911148" cy="911148"/>
          </a:xfrm>
          <a:prstGeom prst="rect">
            <a:avLst/>
          </a:prstGeom>
        </p:spPr>
      </p:pic>
      <p:pic>
        <p:nvPicPr>
          <p:cNvPr id="483" name="Picture 482">
            <a:extLst>
              <a:ext uri="{FF2B5EF4-FFF2-40B4-BE49-F238E27FC236}">
                <a16:creationId xmlns:a16="http://schemas.microsoft.com/office/drawing/2014/main" id="{32F8DC2A-21C1-ACD8-D96E-E79F6B745BCA}"/>
              </a:ext>
            </a:extLst>
          </p:cNvPr>
          <p:cNvPicPr>
            <a:picLocks noChangeAspect="1"/>
          </p:cNvPicPr>
          <p:nvPr/>
        </p:nvPicPr>
        <p:blipFill>
          <a:blip r:embed="rId5"/>
          <a:stretch>
            <a:fillRect/>
          </a:stretch>
        </p:blipFill>
        <p:spPr>
          <a:xfrm>
            <a:off x="4248142" y="2358000"/>
            <a:ext cx="860937" cy="860937"/>
          </a:xfrm>
          <a:prstGeom prst="rect">
            <a:avLst/>
          </a:prstGeom>
        </p:spPr>
      </p:pic>
    </p:spTree>
    <p:extLst>
      <p:ext uri="{BB962C8B-B14F-4D97-AF65-F5344CB8AC3E}">
        <p14:creationId xmlns:p14="http://schemas.microsoft.com/office/powerpoint/2010/main" val="361816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93820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660966" y="1329183"/>
            <a:ext cx="7919718" cy="3341140"/>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1408265" y="128688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660336" y="1377633"/>
            <a:ext cx="913357" cy="3844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768663" y="1745641"/>
            <a:ext cx="5958349" cy="2639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just">
              <a:lnSpc>
                <a:spcPct val="150000"/>
              </a:lnSpc>
            </a:pPr>
            <a:r>
              <a:rPr lang="vi-VN" sz="1600">
                <a:latin typeface="Oswald Light" pitchFamily="2" charset="0"/>
              </a:rPr>
              <a:t>Hệ thống quản lý kho hàng điện thoại theo mã IMEI là một hệ thống thông tin được thiết kế để giúp các nhà phân phối và cửa hàng điện thoại quản lý tồn kho, theo dõi thông tin về các mẫu điện thoại, cấu hình và màu sắc, cũng như giá cả theo từng phiên bản. Hệ thống này sẽ cung cấp các chức năng như nhập hàng, xuất hàng, theo dõi tồn kho, cập nhật giá và thống kê báo cáo. Mục tiêu chính của hệ thống là giúp đơn giản hóa quy trình quản lý kho hàng, tăng hiệu quả công việc và đảm bảo tính chính xác trong thông tin sản phẩm.</a:t>
            </a:r>
            <a:endParaRPr lang="en-US" sz="1600">
              <a:latin typeface="Oswald Light" pitchFamily="2" charset="0"/>
            </a:endParaRPr>
          </a:p>
        </p:txBody>
      </p:sp>
      <p:pic>
        <p:nvPicPr>
          <p:cNvPr id="9" name="Picture 8">
            <a:extLst>
              <a:ext uri="{FF2B5EF4-FFF2-40B4-BE49-F238E27FC236}">
                <a16:creationId xmlns:a16="http://schemas.microsoft.com/office/drawing/2014/main" id="{3E7C6015-A55A-3031-5825-B6EAA567A7A1}"/>
              </a:ext>
            </a:extLst>
          </p:cNvPr>
          <p:cNvPicPr>
            <a:picLocks noChangeAspect="1"/>
          </p:cNvPicPr>
          <p:nvPr/>
        </p:nvPicPr>
        <p:blipFill>
          <a:blip r:embed="rId3"/>
          <a:stretch>
            <a:fillRect/>
          </a:stretch>
        </p:blipFill>
        <p:spPr>
          <a:xfrm>
            <a:off x="6834709" y="2312755"/>
            <a:ext cx="1452181" cy="1452181"/>
          </a:xfrm>
          <a:prstGeom prst="rect">
            <a:avLst/>
          </a:prstGeom>
        </p:spPr>
      </p:pic>
    </p:spTree>
    <p:extLst>
      <p:ext uri="{BB962C8B-B14F-4D97-AF65-F5344CB8AC3E}">
        <p14:creationId xmlns:p14="http://schemas.microsoft.com/office/powerpoint/2010/main" val="2625771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321518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6" name="Google Shape;1236;p52"/>
          <p:cNvSpPr txBox="1">
            <a:spLocks noGrp="1"/>
          </p:cNvSpPr>
          <p:nvPr>
            <p:ph type="ctrTitle"/>
          </p:nvPr>
        </p:nvSpPr>
        <p:spPr>
          <a:xfrm>
            <a:off x="2285980" y="984428"/>
            <a:ext cx="45720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grpSp>
        <p:nvGrpSpPr>
          <p:cNvPr id="1238" name="Google Shape;1238;p52"/>
          <p:cNvGrpSpPr/>
          <p:nvPr/>
        </p:nvGrpSpPr>
        <p:grpSpPr>
          <a:xfrm>
            <a:off x="274188" y="1428844"/>
            <a:ext cx="1827475" cy="1051350"/>
            <a:chOff x="6161988" y="3104373"/>
            <a:chExt cx="1827475" cy="1051350"/>
          </a:xfrm>
        </p:grpSpPr>
        <p:grpSp>
          <p:nvGrpSpPr>
            <p:cNvPr id="1239" name="Google Shape;1239;p52"/>
            <p:cNvGrpSpPr/>
            <p:nvPr/>
          </p:nvGrpSpPr>
          <p:grpSpPr>
            <a:xfrm>
              <a:off x="6161988" y="3104373"/>
              <a:ext cx="1827475" cy="1051350"/>
              <a:chOff x="274188" y="1278048"/>
              <a:chExt cx="1827475" cy="1051350"/>
            </a:xfrm>
          </p:grpSpPr>
          <p:sp>
            <p:nvSpPr>
              <p:cNvPr id="1240" name="Google Shape;1240;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52"/>
              <p:cNvGrpSpPr/>
              <p:nvPr/>
            </p:nvGrpSpPr>
            <p:grpSpPr>
              <a:xfrm>
                <a:off x="274188" y="1278048"/>
                <a:ext cx="1737300" cy="960000"/>
                <a:chOff x="7146475" y="2190661"/>
                <a:chExt cx="1737300" cy="960000"/>
              </a:xfrm>
            </p:grpSpPr>
            <p:sp>
              <p:nvSpPr>
                <p:cNvPr id="1242" name="Google Shape;1242;p52"/>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3" name="Google Shape;1243;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44" name="Google Shape;1244;p52"/>
            <p:cNvGrpSpPr/>
            <p:nvPr/>
          </p:nvGrpSpPr>
          <p:grpSpPr>
            <a:xfrm>
              <a:off x="6349239" y="3420925"/>
              <a:ext cx="1356472" cy="509050"/>
              <a:chOff x="6343699" y="3416675"/>
              <a:chExt cx="1356472" cy="509050"/>
            </a:xfrm>
          </p:grpSpPr>
          <p:sp>
            <p:nvSpPr>
              <p:cNvPr id="1245" name="Google Shape;1245;p52"/>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9" name="Google Shape;1249;p52"/>
          <p:cNvGrpSpPr/>
          <p:nvPr/>
        </p:nvGrpSpPr>
        <p:grpSpPr>
          <a:xfrm>
            <a:off x="3843009" y="4168290"/>
            <a:ext cx="1169823" cy="312251"/>
            <a:chOff x="5406488" y="2852975"/>
            <a:chExt cx="1883700" cy="502800"/>
          </a:xfrm>
        </p:grpSpPr>
        <p:grpSp>
          <p:nvGrpSpPr>
            <p:cNvPr id="1250" name="Google Shape;1250;p52"/>
            <p:cNvGrpSpPr/>
            <p:nvPr/>
          </p:nvGrpSpPr>
          <p:grpSpPr>
            <a:xfrm>
              <a:off x="5406488" y="2852975"/>
              <a:ext cx="502800" cy="502800"/>
              <a:chOff x="7034100" y="3230600"/>
              <a:chExt cx="502800" cy="502800"/>
            </a:xfrm>
          </p:grpSpPr>
          <p:sp>
            <p:nvSpPr>
              <p:cNvPr id="1251" name="Google Shape;1251;p52"/>
              <p:cNvSpPr/>
              <p:nvPr/>
            </p:nvSpPr>
            <p:spPr>
              <a:xfrm>
                <a:off x="7034100" y="3230600"/>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52"/>
              <p:cNvGrpSpPr/>
              <p:nvPr/>
            </p:nvGrpSpPr>
            <p:grpSpPr>
              <a:xfrm>
                <a:off x="7125480" y="3321980"/>
                <a:ext cx="320041" cy="320041"/>
                <a:chOff x="6166397" y="2888965"/>
                <a:chExt cx="215298" cy="215298"/>
              </a:xfrm>
            </p:grpSpPr>
            <p:sp>
              <p:nvSpPr>
                <p:cNvPr id="1253" name="Google Shape;1253;p52"/>
                <p:cNvSpPr/>
                <p:nvPr/>
              </p:nvSpPr>
              <p:spPr>
                <a:xfrm>
                  <a:off x="6166397" y="2888965"/>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6216466" y="2940084"/>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6317622" y="2916625"/>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6" name="Google Shape;1256;p52"/>
            <p:cNvGrpSpPr/>
            <p:nvPr/>
          </p:nvGrpSpPr>
          <p:grpSpPr>
            <a:xfrm>
              <a:off x="6101600" y="2852975"/>
              <a:ext cx="502800" cy="502800"/>
              <a:chOff x="7536900" y="2615775"/>
              <a:chExt cx="502800" cy="502800"/>
            </a:xfrm>
          </p:grpSpPr>
          <p:grpSp>
            <p:nvGrpSpPr>
              <p:cNvPr id="1257" name="Google Shape;1257;p52"/>
              <p:cNvGrpSpPr/>
              <p:nvPr/>
            </p:nvGrpSpPr>
            <p:grpSpPr>
              <a:xfrm>
                <a:off x="7628278" y="2728495"/>
                <a:ext cx="320044" cy="277360"/>
                <a:chOff x="6623062" y="2744141"/>
                <a:chExt cx="208105" cy="186110"/>
              </a:xfrm>
            </p:grpSpPr>
            <p:sp>
              <p:nvSpPr>
                <p:cNvPr id="1258" name="Google Shape;1258;p52"/>
                <p:cNvSpPr/>
                <p:nvPr/>
              </p:nvSpPr>
              <p:spPr>
                <a:xfrm>
                  <a:off x="6630256" y="2809710"/>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6623062" y="2744141"/>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6703019" y="2809710"/>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52"/>
              <p:cNvSpPr/>
              <p:nvPr/>
            </p:nvSpPr>
            <p:spPr>
              <a:xfrm>
                <a:off x="7536900"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52"/>
            <p:cNvGrpSpPr/>
            <p:nvPr/>
          </p:nvGrpSpPr>
          <p:grpSpPr>
            <a:xfrm>
              <a:off x="6787388" y="2852975"/>
              <a:ext cx="502800" cy="502800"/>
              <a:chOff x="6797488" y="2615775"/>
              <a:chExt cx="502800" cy="502800"/>
            </a:xfrm>
          </p:grpSpPr>
          <p:sp>
            <p:nvSpPr>
              <p:cNvPr id="1263" name="Google Shape;1263;p52"/>
              <p:cNvSpPr/>
              <p:nvPr/>
            </p:nvSpPr>
            <p:spPr>
              <a:xfrm>
                <a:off x="6888871" y="2739162"/>
                <a:ext cx="320033" cy="256025"/>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6797488"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5" name="Google Shape;1265;p52"/>
          <p:cNvGrpSpPr/>
          <p:nvPr/>
        </p:nvGrpSpPr>
        <p:grpSpPr>
          <a:xfrm>
            <a:off x="274211" y="2663294"/>
            <a:ext cx="1823501" cy="1051350"/>
            <a:chOff x="7469486" y="1480344"/>
            <a:chExt cx="1823501" cy="1051350"/>
          </a:xfrm>
        </p:grpSpPr>
        <p:grpSp>
          <p:nvGrpSpPr>
            <p:cNvPr id="1266" name="Google Shape;1266;p52"/>
            <p:cNvGrpSpPr/>
            <p:nvPr/>
          </p:nvGrpSpPr>
          <p:grpSpPr>
            <a:xfrm>
              <a:off x="7469709" y="1480344"/>
              <a:ext cx="1823279" cy="1051350"/>
              <a:chOff x="278384" y="1278048"/>
              <a:chExt cx="1823279" cy="1051350"/>
            </a:xfrm>
          </p:grpSpPr>
          <p:sp>
            <p:nvSpPr>
              <p:cNvPr id="1267" name="Google Shape;1267;p52"/>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52"/>
              <p:cNvGrpSpPr/>
              <p:nvPr/>
            </p:nvGrpSpPr>
            <p:grpSpPr>
              <a:xfrm>
                <a:off x="278384" y="1278048"/>
                <a:ext cx="1737300" cy="960000"/>
                <a:chOff x="7150671" y="2190661"/>
                <a:chExt cx="1737300" cy="960000"/>
              </a:xfrm>
            </p:grpSpPr>
            <p:sp>
              <p:nvSpPr>
                <p:cNvPr id="1269" name="Google Shape;1269;p52"/>
                <p:cNvSpPr/>
                <p:nvPr/>
              </p:nvSpPr>
              <p:spPr>
                <a:xfrm>
                  <a:off x="7150671"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0" name="Google Shape;1270;p52"/>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cxnSp>
          <p:nvCxnSpPr>
            <p:cNvPr id="1271" name="Google Shape;1271;p52"/>
            <p:cNvCxnSpPr/>
            <p:nvPr/>
          </p:nvCxnSpPr>
          <p:spPr>
            <a:xfrm>
              <a:off x="7469486" y="2052225"/>
              <a:ext cx="1724100" cy="0"/>
            </a:xfrm>
            <a:prstGeom prst="straightConnector1">
              <a:avLst/>
            </a:prstGeom>
            <a:noFill/>
            <a:ln w="28575" cap="flat" cmpd="sng">
              <a:solidFill>
                <a:schemeClr val="dk1"/>
              </a:solidFill>
              <a:prstDash val="solid"/>
              <a:round/>
              <a:headEnd type="none" w="med" len="med"/>
              <a:tailEnd type="none" w="med" len="med"/>
            </a:ln>
          </p:spPr>
        </p:cxnSp>
        <p:sp>
          <p:nvSpPr>
            <p:cNvPr id="1272" name="Google Shape;1272;p52"/>
            <p:cNvSpPr/>
            <p:nvPr/>
          </p:nvSpPr>
          <p:spPr>
            <a:xfrm>
              <a:off x="8031688" y="1782907"/>
              <a:ext cx="599697" cy="538636"/>
            </a:xfrm>
            <a:custGeom>
              <a:avLst/>
              <a:gdLst/>
              <a:ahLst/>
              <a:cxnLst/>
              <a:rect l="l" t="t" r="r" b="b"/>
              <a:pathLst>
                <a:path w="11123" h="9990" extrusionOk="0">
                  <a:moveTo>
                    <a:pt x="5566" y="0"/>
                  </a:moveTo>
                  <a:cubicBezTo>
                    <a:pt x="4372" y="0"/>
                    <a:pt x="3174" y="424"/>
                    <a:pt x="2220" y="1288"/>
                  </a:cubicBezTo>
                  <a:cubicBezTo>
                    <a:pt x="172" y="3117"/>
                    <a:pt x="1" y="6287"/>
                    <a:pt x="1855" y="8336"/>
                  </a:cubicBezTo>
                  <a:cubicBezTo>
                    <a:pt x="2832" y="9431"/>
                    <a:pt x="4192" y="9989"/>
                    <a:pt x="5560" y="9989"/>
                  </a:cubicBezTo>
                  <a:cubicBezTo>
                    <a:pt x="6752" y="9989"/>
                    <a:pt x="7949" y="9565"/>
                    <a:pt x="8903" y="8702"/>
                  </a:cubicBezTo>
                  <a:cubicBezTo>
                    <a:pt x="10952" y="6873"/>
                    <a:pt x="11123" y="3702"/>
                    <a:pt x="9293" y="1653"/>
                  </a:cubicBezTo>
                  <a:cubicBezTo>
                    <a:pt x="8303" y="559"/>
                    <a:pt x="6936" y="0"/>
                    <a:pt x="556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2"/>
            <p:cNvSpPr/>
            <p:nvPr/>
          </p:nvSpPr>
          <p:spPr>
            <a:xfrm>
              <a:off x="8111159" y="1873044"/>
              <a:ext cx="448465" cy="440236"/>
            </a:xfrm>
            <a:custGeom>
              <a:avLst/>
              <a:gdLst/>
              <a:ahLst/>
              <a:cxnLst/>
              <a:rect l="l" t="t" r="r" b="b"/>
              <a:pathLst>
                <a:path w="8318" h="8165" extrusionOk="0">
                  <a:moveTo>
                    <a:pt x="4147" y="0"/>
                  </a:moveTo>
                  <a:cubicBezTo>
                    <a:pt x="1171" y="0"/>
                    <a:pt x="1366" y="3829"/>
                    <a:pt x="1366" y="3829"/>
                  </a:cubicBezTo>
                  <a:lnTo>
                    <a:pt x="2513" y="3829"/>
                  </a:lnTo>
                  <a:cubicBezTo>
                    <a:pt x="2659" y="4098"/>
                    <a:pt x="2854" y="4366"/>
                    <a:pt x="3074" y="4561"/>
                  </a:cubicBezTo>
                  <a:cubicBezTo>
                    <a:pt x="1952" y="4707"/>
                    <a:pt x="879" y="5195"/>
                    <a:pt x="1" y="5951"/>
                  </a:cubicBezTo>
                  <a:cubicBezTo>
                    <a:pt x="1000" y="7427"/>
                    <a:pt x="2580" y="8165"/>
                    <a:pt x="4159" y="8165"/>
                  </a:cubicBezTo>
                  <a:cubicBezTo>
                    <a:pt x="5738" y="8165"/>
                    <a:pt x="7317" y="7427"/>
                    <a:pt x="8317" y="5951"/>
                  </a:cubicBezTo>
                  <a:cubicBezTo>
                    <a:pt x="7439" y="5195"/>
                    <a:pt x="6366" y="4707"/>
                    <a:pt x="5220" y="4561"/>
                  </a:cubicBezTo>
                  <a:cubicBezTo>
                    <a:pt x="5464" y="4366"/>
                    <a:pt x="5659" y="4098"/>
                    <a:pt x="5805" y="3829"/>
                  </a:cubicBezTo>
                  <a:lnTo>
                    <a:pt x="6952" y="3829"/>
                  </a:lnTo>
                  <a:cubicBezTo>
                    <a:pt x="6952" y="3829"/>
                    <a:pt x="7122" y="0"/>
                    <a:pt x="4147" y="0"/>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2"/>
          <p:cNvGrpSpPr/>
          <p:nvPr/>
        </p:nvGrpSpPr>
        <p:grpSpPr>
          <a:xfrm>
            <a:off x="7927951" y="2080033"/>
            <a:ext cx="941841" cy="2789257"/>
            <a:chOff x="6592201" y="2061933"/>
            <a:chExt cx="941841" cy="2789257"/>
          </a:xfrm>
        </p:grpSpPr>
        <p:sp>
          <p:nvSpPr>
            <p:cNvPr id="1275" name="Google Shape;1275;p52"/>
            <p:cNvSpPr/>
            <p:nvPr/>
          </p:nvSpPr>
          <p:spPr>
            <a:xfrm>
              <a:off x="6592201" y="2061933"/>
              <a:ext cx="941841" cy="2789257"/>
            </a:xfrm>
            <a:custGeom>
              <a:avLst/>
              <a:gdLst/>
              <a:ahLst/>
              <a:cxnLst/>
              <a:rect l="l" t="t" r="r" b="b"/>
              <a:pathLst>
                <a:path w="8343" h="24976" extrusionOk="0">
                  <a:moveTo>
                    <a:pt x="440" y="24537"/>
                  </a:moveTo>
                  <a:cubicBezTo>
                    <a:pt x="147" y="24244"/>
                    <a:pt x="1" y="23854"/>
                    <a:pt x="1" y="23464"/>
                  </a:cubicBezTo>
                  <a:lnTo>
                    <a:pt x="1" y="4074"/>
                  </a:lnTo>
                  <a:cubicBezTo>
                    <a:pt x="50" y="1805"/>
                    <a:pt x="1903" y="1"/>
                    <a:pt x="4172" y="1"/>
                  </a:cubicBezTo>
                  <a:cubicBezTo>
                    <a:pt x="6440" y="1"/>
                    <a:pt x="8269" y="1805"/>
                    <a:pt x="8342" y="4074"/>
                  </a:cubicBezTo>
                  <a:lnTo>
                    <a:pt x="8342" y="23464"/>
                  </a:lnTo>
                  <a:cubicBezTo>
                    <a:pt x="8342" y="24293"/>
                    <a:pt x="7659" y="24976"/>
                    <a:pt x="6806" y="24976"/>
                  </a:cubicBezTo>
                  <a:lnTo>
                    <a:pt x="1537" y="24976"/>
                  </a:lnTo>
                  <a:cubicBezTo>
                    <a:pt x="1123" y="24976"/>
                    <a:pt x="733" y="24829"/>
                    <a:pt x="440" y="24537"/>
                  </a:cubicBezTo>
                  <a:close/>
                  <a:moveTo>
                    <a:pt x="4172" y="3293"/>
                  </a:moveTo>
                  <a:cubicBezTo>
                    <a:pt x="4952" y="3293"/>
                    <a:pt x="4952" y="2147"/>
                    <a:pt x="4172" y="2147"/>
                  </a:cubicBezTo>
                  <a:cubicBezTo>
                    <a:pt x="4025" y="2147"/>
                    <a:pt x="3879" y="2196"/>
                    <a:pt x="3757" y="2318"/>
                  </a:cubicBezTo>
                  <a:cubicBezTo>
                    <a:pt x="3537" y="2537"/>
                    <a:pt x="3537" y="2903"/>
                    <a:pt x="3757" y="3123"/>
                  </a:cubicBezTo>
                  <a:cubicBezTo>
                    <a:pt x="3879" y="3244"/>
                    <a:pt x="4025" y="3293"/>
                    <a:pt x="4172" y="3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6592201" y="2061933"/>
              <a:ext cx="941841" cy="2789257"/>
            </a:xfrm>
            <a:custGeom>
              <a:avLst/>
              <a:gdLst/>
              <a:ahLst/>
              <a:cxnLst/>
              <a:rect l="l" t="t" r="r" b="b"/>
              <a:pathLst>
                <a:path w="8343" h="24976" extrusionOk="0">
                  <a:moveTo>
                    <a:pt x="391" y="23464"/>
                  </a:moveTo>
                  <a:cubicBezTo>
                    <a:pt x="391" y="23756"/>
                    <a:pt x="513" y="24049"/>
                    <a:pt x="733" y="24268"/>
                  </a:cubicBezTo>
                  <a:cubicBezTo>
                    <a:pt x="928" y="24488"/>
                    <a:pt x="1220" y="24585"/>
                    <a:pt x="1537" y="24585"/>
                  </a:cubicBezTo>
                  <a:lnTo>
                    <a:pt x="6806" y="24585"/>
                  </a:lnTo>
                  <a:cubicBezTo>
                    <a:pt x="7440" y="24585"/>
                    <a:pt x="7952" y="24073"/>
                    <a:pt x="7952" y="23464"/>
                  </a:cubicBezTo>
                  <a:lnTo>
                    <a:pt x="7952" y="4074"/>
                  </a:lnTo>
                  <a:cubicBezTo>
                    <a:pt x="7879" y="2025"/>
                    <a:pt x="6220" y="391"/>
                    <a:pt x="4172" y="391"/>
                  </a:cubicBezTo>
                  <a:cubicBezTo>
                    <a:pt x="2123" y="391"/>
                    <a:pt x="440" y="2025"/>
                    <a:pt x="391" y="4074"/>
                  </a:cubicBezTo>
                  <a:close/>
                  <a:moveTo>
                    <a:pt x="4172" y="2196"/>
                  </a:moveTo>
                  <a:cubicBezTo>
                    <a:pt x="4854" y="2196"/>
                    <a:pt x="4854" y="3244"/>
                    <a:pt x="4172" y="3244"/>
                  </a:cubicBezTo>
                  <a:cubicBezTo>
                    <a:pt x="4025" y="3244"/>
                    <a:pt x="3903" y="3171"/>
                    <a:pt x="3806" y="3074"/>
                  </a:cubicBezTo>
                  <a:cubicBezTo>
                    <a:pt x="3611" y="2879"/>
                    <a:pt x="3611" y="2562"/>
                    <a:pt x="3806" y="2342"/>
                  </a:cubicBezTo>
                  <a:cubicBezTo>
                    <a:pt x="3903" y="2245"/>
                    <a:pt x="4025" y="2196"/>
                    <a:pt x="4172" y="2196"/>
                  </a:cubicBezTo>
                  <a:close/>
                  <a:moveTo>
                    <a:pt x="3611" y="2147"/>
                  </a:moveTo>
                  <a:cubicBezTo>
                    <a:pt x="4220" y="1513"/>
                    <a:pt x="5269" y="2196"/>
                    <a:pt x="4928" y="3025"/>
                  </a:cubicBezTo>
                  <a:cubicBezTo>
                    <a:pt x="4586" y="3854"/>
                    <a:pt x="3367" y="3610"/>
                    <a:pt x="3367" y="2708"/>
                  </a:cubicBezTo>
                  <a:cubicBezTo>
                    <a:pt x="3367" y="2488"/>
                    <a:pt x="3440" y="2293"/>
                    <a:pt x="3611" y="2147"/>
                  </a:cubicBezTo>
                  <a:close/>
                  <a:moveTo>
                    <a:pt x="7196" y="19951"/>
                  </a:moveTo>
                  <a:lnTo>
                    <a:pt x="7196" y="19951"/>
                  </a:lnTo>
                  <a:lnTo>
                    <a:pt x="7196" y="22805"/>
                  </a:lnTo>
                  <a:cubicBezTo>
                    <a:pt x="7196" y="22878"/>
                    <a:pt x="7123" y="22951"/>
                    <a:pt x="7049" y="22951"/>
                  </a:cubicBezTo>
                  <a:lnTo>
                    <a:pt x="1294" y="22951"/>
                  </a:lnTo>
                  <a:cubicBezTo>
                    <a:pt x="1220" y="22951"/>
                    <a:pt x="1147" y="22878"/>
                    <a:pt x="1147" y="22805"/>
                  </a:cubicBezTo>
                  <a:lnTo>
                    <a:pt x="1147" y="5635"/>
                  </a:lnTo>
                  <a:cubicBezTo>
                    <a:pt x="1147" y="5562"/>
                    <a:pt x="1220" y="5488"/>
                    <a:pt x="1294" y="5488"/>
                  </a:cubicBezTo>
                  <a:lnTo>
                    <a:pt x="7025" y="5488"/>
                  </a:lnTo>
                  <a:cubicBezTo>
                    <a:pt x="7123" y="5488"/>
                    <a:pt x="7196" y="5562"/>
                    <a:pt x="7196" y="5635"/>
                  </a:cubicBezTo>
                  <a:lnTo>
                    <a:pt x="7196" y="8488"/>
                  </a:lnTo>
                  <a:lnTo>
                    <a:pt x="7196" y="8488"/>
                  </a:lnTo>
                  <a:lnTo>
                    <a:pt x="7196" y="11366"/>
                  </a:lnTo>
                  <a:lnTo>
                    <a:pt x="7196" y="11366"/>
                  </a:lnTo>
                  <a:lnTo>
                    <a:pt x="7196" y="14220"/>
                  </a:lnTo>
                  <a:lnTo>
                    <a:pt x="7196" y="14220"/>
                  </a:lnTo>
                  <a:lnTo>
                    <a:pt x="7196" y="17073"/>
                  </a:lnTo>
                  <a:lnTo>
                    <a:pt x="7196" y="17073"/>
                  </a:lnTo>
                  <a:lnTo>
                    <a:pt x="7196" y="19927"/>
                  </a:lnTo>
                  <a:close/>
                  <a:moveTo>
                    <a:pt x="6879" y="20098"/>
                  </a:moveTo>
                  <a:lnTo>
                    <a:pt x="6879" y="22659"/>
                  </a:lnTo>
                  <a:lnTo>
                    <a:pt x="1440" y="22659"/>
                  </a:lnTo>
                  <a:lnTo>
                    <a:pt x="1440" y="20098"/>
                  </a:lnTo>
                  <a:close/>
                  <a:moveTo>
                    <a:pt x="1440" y="19781"/>
                  </a:moveTo>
                  <a:lnTo>
                    <a:pt x="1440" y="17220"/>
                  </a:lnTo>
                  <a:lnTo>
                    <a:pt x="6879" y="17220"/>
                  </a:lnTo>
                  <a:lnTo>
                    <a:pt x="6879" y="19781"/>
                  </a:lnTo>
                  <a:close/>
                  <a:moveTo>
                    <a:pt x="1440" y="16927"/>
                  </a:moveTo>
                  <a:lnTo>
                    <a:pt x="1440" y="14366"/>
                  </a:lnTo>
                  <a:lnTo>
                    <a:pt x="6879" y="14366"/>
                  </a:lnTo>
                  <a:lnTo>
                    <a:pt x="6879" y="16927"/>
                  </a:lnTo>
                  <a:close/>
                  <a:moveTo>
                    <a:pt x="1440" y="14074"/>
                  </a:moveTo>
                  <a:lnTo>
                    <a:pt x="1440" y="11513"/>
                  </a:lnTo>
                  <a:lnTo>
                    <a:pt x="6879" y="11513"/>
                  </a:lnTo>
                  <a:lnTo>
                    <a:pt x="6879" y="14074"/>
                  </a:lnTo>
                  <a:close/>
                  <a:moveTo>
                    <a:pt x="1440" y="11196"/>
                  </a:moveTo>
                  <a:lnTo>
                    <a:pt x="1440" y="8635"/>
                  </a:lnTo>
                  <a:lnTo>
                    <a:pt x="6879" y="8635"/>
                  </a:lnTo>
                  <a:lnTo>
                    <a:pt x="6879" y="11196"/>
                  </a:lnTo>
                  <a:close/>
                  <a:moveTo>
                    <a:pt x="1440" y="8342"/>
                  </a:moveTo>
                  <a:lnTo>
                    <a:pt x="1440" y="5805"/>
                  </a:lnTo>
                  <a:lnTo>
                    <a:pt x="6879" y="5805"/>
                  </a:lnTo>
                  <a:lnTo>
                    <a:pt x="6879" y="8366"/>
                  </a:lnTo>
                  <a:close/>
                  <a:moveTo>
                    <a:pt x="440" y="24537"/>
                  </a:moveTo>
                  <a:cubicBezTo>
                    <a:pt x="147" y="24244"/>
                    <a:pt x="1" y="23854"/>
                    <a:pt x="1" y="23464"/>
                  </a:cubicBezTo>
                  <a:lnTo>
                    <a:pt x="1" y="4074"/>
                  </a:lnTo>
                  <a:cubicBezTo>
                    <a:pt x="50" y="1805"/>
                    <a:pt x="1903" y="1"/>
                    <a:pt x="4172" y="1"/>
                  </a:cubicBezTo>
                  <a:cubicBezTo>
                    <a:pt x="6440" y="1"/>
                    <a:pt x="8293" y="1805"/>
                    <a:pt x="8342" y="4074"/>
                  </a:cubicBezTo>
                  <a:lnTo>
                    <a:pt x="8342" y="23464"/>
                  </a:lnTo>
                  <a:cubicBezTo>
                    <a:pt x="8342" y="24293"/>
                    <a:pt x="7659" y="24976"/>
                    <a:pt x="6830" y="24976"/>
                  </a:cubicBezTo>
                  <a:lnTo>
                    <a:pt x="1537" y="24976"/>
                  </a:lnTo>
                  <a:cubicBezTo>
                    <a:pt x="1123" y="24976"/>
                    <a:pt x="733" y="24829"/>
                    <a:pt x="440" y="245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2"/>
            <p:cNvSpPr/>
            <p:nvPr/>
          </p:nvSpPr>
          <p:spPr>
            <a:xfrm>
              <a:off x="6636341" y="2105487"/>
              <a:ext cx="853561" cy="2702149"/>
            </a:xfrm>
            <a:custGeom>
              <a:avLst/>
              <a:gdLst/>
              <a:ahLst/>
              <a:cxnLst/>
              <a:rect l="l" t="t" r="r" b="b"/>
              <a:pathLst>
                <a:path w="7561" h="24196" extrusionOk="0">
                  <a:moveTo>
                    <a:pt x="0" y="3684"/>
                  </a:moveTo>
                  <a:lnTo>
                    <a:pt x="0" y="23074"/>
                  </a:lnTo>
                  <a:cubicBezTo>
                    <a:pt x="0" y="23366"/>
                    <a:pt x="122" y="23659"/>
                    <a:pt x="342" y="23878"/>
                  </a:cubicBezTo>
                  <a:cubicBezTo>
                    <a:pt x="537" y="24098"/>
                    <a:pt x="829" y="24195"/>
                    <a:pt x="1146" y="24195"/>
                  </a:cubicBezTo>
                  <a:lnTo>
                    <a:pt x="6415" y="24195"/>
                  </a:lnTo>
                  <a:cubicBezTo>
                    <a:pt x="7049" y="24195"/>
                    <a:pt x="7561" y="23683"/>
                    <a:pt x="7561" y="23074"/>
                  </a:cubicBezTo>
                  <a:lnTo>
                    <a:pt x="7561" y="3684"/>
                  </a:lnTo>
                  <a:cubicBezTo>
                    <a:pt x="7488" y="1635"/>
                    <a:pt x="5829" y="1"/>
                    <a:pt x="3781" y="1"/>
                  </a:cubicBezTo>
                  <a:cubicBezTo>
                    <a:pt x="1732" y="1"/>
                    <a:pt x="49" y="1635"/>
                    <a:pt x="0" y="3684"/>
                  </a:cubicBezTo>
                  <a:close/>
                  <a:moveTo>
                    <a:pt x="4585" y="2318"/>
                  </a:moveTo>
                  <a:cubicBezTo>
                    <a:pt x="4585" y="3220"/>
                    <a:pt x="3366" y="3464"/>
                    <a:pt x="3024" y="2635"/>
                  </a:cubicBezTo>
                  <a:cubicBezTo>
                    <a:pt x="2683" y="1806"/>
                    <a:pt x="3732" y="1123"/>
                    <a:pt x="4366" y="1757"/>
                  </a:cubicBezTo>
                  <a:cubicBezTo>
                    <a:pt x="4512" y="1903"/>
                    <a:pt x="4585" y="2098"/>
                    <a:pt x="4585" y="2318"/>
                  </a:cubicBezTo>
                  <a:close/>
                  <a:moveTo>
                    <a:pt x="903" y="5098"/>
                  </a:moveTo>
                  <a:lnTo>
                    <a:pt x="6634" y="5098"/>
                  </a:lnTo>
                  <a:cubicBezTo>
                    <a:pt x="6732" y="5098"/>
                    <a:pt x="6805" y="5172"/>
                    <a:pt x="6805" y="5245"/>
                  </a:cubicBezTo>
                  <a:lnTo>
                    <a:pt x="6805" y="8123"/>
                  </a:lnTo>
                  <a:lnTo>
                    <a:pt x="6805" y="8123"/>
                  </a:lnTo>
                  <a:lnTo>
                    <a:pt x="6805" y="10976"/>
                  </a:lnTo>
                  <a:lnTo>
                    <a:pt x="6805" y="10976"/>
                  </a:lnTo>
                  <a:lnTo>
                    <a:pt x="6805" y="13830"/>
                  </a:lnTo>
                  <a:lnTo>
                    <a:pt x="6805" y="13830"/>
                  </a:lnTo>
                  <a:lnTo>
                    <a:pt x="6805" y="16683"/>
                  </a:lnTo>
                  <a:lnTo>
                    <a:pt x="6805" y="16683"/>
                  </a:lnTo>
                  <a:lnTo>
                    <a:pt x="6805" y="19537"/>
                  </a:lnTo>
                  <a:lnTo>
                    <a:pt x="6805" y="19537"/>
                  </a:lnTo>
                  <a:lnTo>
                    <a:pt x="6805" y="22415"/>
                  </a:lnTo>
                  <a:cubicBezTo>
                    <a:pt x="6805" y="22488"/>
                    <a:pt x="6732" y="22561"/>
                    <a:pt x="6634" y="22561"/>
                  </a:cubicBezTo>
                  <a:lnTo>
                    <a:pt x="903" y="22561"/>
                  </a:lnTo>
                  <a:cubicBezTo>
                    <a:pt x="829" y="22561"/>
                    <a:pt x="756" y="22488"/>
                    <a:pt x="756" y="22415"/>
                  </a:cubicBezTo>
                  <a:lnTo>
                    <a:pt x="756" y="5245"/>
                  </a:lnTo>
                  <a:cubicBezTo>
                    <a:pt x="756" y="5172"/>
                    <a:pt x="829" y="5098"/>
                    <a:pt x="903" y="5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2"/>
            <p:cNvSpPr/>
            <p:nvPr/>
          </p:nvSpPr>
          <p:spPr>
            <a:xfrm>
              <a:off x="6754649" y="2707541"/>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6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6754649" y="3028949"/>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6754649" y="3347564"/>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6754649" y="3666292"/>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8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6754649" y="3987700"/>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9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2"/>
            <p:cNvSpPr/>
            <p:nvPr/>
          </p:nvSpPr>
          <p:spPr>
            <a:xfrm>
              <a:off x="6754649" y="4306316"/>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p:nvPr/>
          </p:nvSpPr>
          <p:spPr>
            <a:xfrm>
              <a:off x="6655532" y="2184555"/>
              <a:ext cx="834370" cy="2623081"/>
            </a:xfrm>
            <a:custGeom>
              <a:avLst/>
              <a:gdLst/>
              <a:ahLst/>
              <a:cxnLst/>
              <a:rect l="l" t="t" r="r" b="b"/>
              <a:pathLst>
                <a:path w="7391" h="23488" extrusionOk="0">
                  <a:moveTo>
                    <a:pt x="6928" y="21951"/>
                  </a:moveTo>
                  <a:cubicBezTo>
                    <a:pt x="6928" y="22244"/>
                    <a:pt x="6830" y="22536"/>
                    <a:pt x="6610" y="22756"/>
                  </a:cubicBezTo>
                  <a:cubicBezTo>
                    <a:pt x="6391" y="22975"/>
                    <a:pt x="6098" y="23073"/>
                    <a:pt x="5806" y="23097"/>
                  </a:cubicBezTo>
                  <a:lnTo>
                    <a:pt x="513" y="23097"/>
                  </a:lnTo>
                  <a:cubicBezTo>
                    <a:pt x="342" y="23097"/>
                    <a:pt x="172" y="23048"/>
                    <a:pt x="1" y="22951"/>
                  </a:cubicBezTo>
                  <a:cubicBezTo>
                    <a:pt x="50" y="23024"/>
                    <a:pt x="98" y="23097"/>
                    <a:pt x="172" y="23170"/>
                  </a:cubicBezTo>
                  <a:cubicBezTo>
                    <a:pt x="367" y="23390"/>
                    <a:pt x="659" y="23487"/>
                    <a:pt x="976" y="23487"/>
                  </a:cubicBezTo>
                  <a:lnTo>
                    <a:pt x="6245" y="23487"/>
                  </a:lnTo>
                  <a:cubicBezTo>
                    <a:pt x="6879" y="23487"/>
                    <a:pt x="7391" y="22975"/>
                    <a:pt x="7391" y="22366"/>
                  </a:cubicBezTo>
                  <a:lnTo>
                    <a:pt x="7391" y="2976"/>
                  </a:lnTo>
                  <a:cubicBezTo>
                    <a:pt x="7391" y="1976"/>
                    <a:pt x="6976" y="1025"/>
                    <a:pt x="6269" y="317"/>
                  </a:cubicBezTo>
                  <a:cubicBezTo>
                    <a:pt x="6171" y="195"/>
                    <a:pt x="6049" y="98"/>
                    <a:pt x="5928" y="0"/>
                  </a:cubicBezTo>
                  <a:cubicBezTo>
                    <a:pt x="6586" y="707"/>
                    <a:pt x="6952" y="1610"/>
                    <a:pt x="6928" y="256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2"/>
          <p:cNvGrpSpPr/>
          <p:nvPr/>
        </p:nvGrpSpPr>
        <p:grpSpPr>
          <a:xfrm>
            <a:off x="7141459" y="1885950"/>
            <a:ext cx="603495" cy="1371596"/>
            <a:chOff x="3724575" y="3497700"/>
            <a:chExt cx="603495" cy="1371596"/>
          </a:xfrm>
        </p:grpSpPr>
        <p:sp>
          <p:nvSpPr>
            <p:cNvPr id="1286" name="Google Shape;1286;p5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0">
            <a:extLst>
              <a:ext uri="{FF2B5EF4-FFF2-40B4-BE49-F238E27FC236}">
                <a16:creationId xmlns:a16="http://schemas.microsoft.com/office/drawing/2014/main" id="{A0BEACFA-0720-6C02-35F7-CA969F0EA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850" y="1805564"/>
            <a:ext cx="897763" cy="8977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6">
            <a:extLst>
              <a:ext uri="{FF2B5EF4-FFF2-40B4-BE49-F238E27FC236}">
                <a16:creationId xmlns:a16="http://schemas.microsoft.com/office/drawing/2014/main" id="{C5016899-D936-A41C-24C4-3FEFB96A3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430" y="1844743"/>
            <a:ext cx="1520206" cy="15202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8">
            <a:extLst>
              <a:ext uri="{FF2B5EF4-FFF2-40B4-BE49-F238E27FC236}">
                <a16:creationId xmlns:a16="http://schemas.microsoft.com/office/drawing/2014/main" id="{3EF625D0-52EF-3D80-3E16-7F4C1DE70A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228" y="1961745"/>
            <a:ext cx="1335527" cy="133552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12;p29">
            <a:extLst>
              <a:ext uri="{FF2B5EF4-FFF2-40B4-BE49-F238E27FC236}">
                <a16:creationId xmlns:a16="http://schemas.microsoft.com/office/drawing/2014/main" id="{9B14C807-B903-BA64-D2E1-07C1BB19618B}"/>
              </a:ext>
            </a:extLst>
          </p:cNvPr>
          <p:cNvSpPr txBox="1">
            <a:spLocks/>
          </p:cNvSpPr>
          <p:nvPr/>
        </p:nvSpPr>
        <p:spPr>
          <a:xfrm>
            <a:off x="3775725" y="3197335"/>
            <a:ext cx="3907407" cy="6542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n-US" sz="1800">
                <a:latin typeface="Oswald bold" pitchFamily="2" charset="0"/>
              </a:rPr>
              <a:t>Mr. Trương Tấn Khoa</a:t>
            </a:r>
          </a:p>
        </p:txBody>
      </p:sp>
    </p:spTree>
    <p:extLst>
      <p:ext uri="{BB962C8B-B14F-4D97-AF65-F5344CB8AC3E}">
        <p14:creationId xmlns:p14="http://schemas.microsoft.com/office/powerpoint/2010/main" val="809559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1346665"/>
            <a:ext cx="7713300" cy="336298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367691" y="1447503"/>
            <a:ext cx="2230916" cy="38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136" y="1405909"/>
            <a:ext cx="736622" cy="3363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400"/>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845381" y="1742222"/>
            <a:ext cx="6413525" cy="27499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just">
              <a:lnSpc>
                <a:spcPct val="150000"/>
              </a:lnSpc>
            </a:pPr>
            <a:r>
              <a:rPr lang="en-US" sz="1300">
                <a:latin typeface="Oswald Light" pitchFamily="2" charset="0"/>
              </a:rPr>
              <a:t>Các ưu điểm của hệ thống:</a:t>
            </a:r>
          </a:p>
          <a:p>
            <a:pPr marL="0" indent="0" algn="just">
              <a:lnSpc>
                <a:spcPct val="150000"/>
              </a:lnSpc>
            </a:pPr>
            <a:r>
              <a:rPr lang="en-US" sz="1300">
                <a:latin typeface="Oswald Light" pitchFamily="2" charset="0"/>
              </a:rPr>
              <a:t>-</a:t>
            </a:r>
            <a:r>
              <a:rPr lang="en-US" sz="1300" b="1">
                <a:latin typeface="Oswald Light" pitchFamily="2" charset="0"/>
              </a:rPr>
              <a:t> </a:t>
            </a:r>
            <a:r>
              <a:rPr lang="vi-VN" sz="1300" b="1">
                <a:latin typeface="Oswald Light" pitchFamily="2" charset="0"/>
              </a:rPr>
              <a:t>Tăng tính chính xác: </a:t>
            </a:r>
            <a:r>
              <a:rPr lang="vi-VN" sz="1300">
                <a:latin typeface="Oswald Light" pitchFamily="2" charset="0"/>
              </a:rPr>
              <a:t>Mã IMEI là một số duy nhất được gán cho từng thiết bị điện thoại, do đó hệ thống quản lý điện thoại theo mã IMEI sẽ đảm bảo tính chính xác và độ tin cậy cao hơn so với hệ thống quản lý điện thoại truyền thống không theo mã IMEI.</a:t>
            </a:r>
          </a:p>
          <a:p>
            <a:pPr marL="0" indent="0" algn="just">
              <a:lnSpc>
                <a:spcPct val="150000"/>
              </a:lnSpc>
            </a:pPr>
            <a:r>
              <a:rPr lang="en-US" sz="1300">
                <a:latin typeface="Oswald Light" pitchFamily="2" charset="0"/>
              </a:rPr>
              <a:t>- </a:t>
            </a:r>
            <a:r>
              <a:rPr lang="vi-VN" sz="1300" b="1">
                <a:latin typeface="Oswald Light" pitchFamily="2" charset="0"/>
              </a:rPr>
              <a:t>Tăng tính bảo mật: </a:t>
            </a:r>
            <a:r>
              <a:rPr lang="vi-VN" sz="1300">
                <a:latin typeface="Oswald Light" pitchFamily="2" charset="0"/>
              </a:rPr>
              <a:t>Hệ thống quản lý điện thoại theo mã IMEI sẽ giúp ngăn chặn việc sử dụng các thiết bị điện thoại giả mạo hoặc bị đánh cắp. Điều này giúp tăng tính bảo mật cho các hoạt động quản lý điện thoại.</a:t>
            </a:r>
          </a:p>
          <a:p>
            <a:pPr marL="0" indent="0" algn="just">
              <a:lnSpc>
                <a:spcPct val="150000"/>
              </a:lnSpc>
            </a:pPr>
            <a:r>
              <a:rPr lang="en-US" sz="1300">
                <a:latin typeface="Oswald Light" pitchFamily="2" charset="0"/>
              </a:rPr>
              <a:t>- </a:t>
            </a:r>
            <a:r>
              <a:rPr lang="vi-VN" sz="1300" b="1">
                <a:latin typeface="Oswald Light" pitchFamily="2" charset="0"/>
              </a:rPr>
              <a:t>Tăng tính hiệu quả: </a:t>
            </a:r>
            <a:r>
              <a:rPr lang="vi-VN" sz="1300">
                <a:latin typeface="Oswald Light" pitchFamily="2" charset="0"/>
              </a:rPr>
              <a:t>Hệ thống quản lý điện thoại theo mã IMEI giúp cho việc quản lý và sử dụng điện thoại được thực hiện một cách hiệu quả hơn. Nhờ vào tính năng đặc biệt của mã IMEI, hệ thống quản lý có thể dễ dàng xác định được thông tin về từng thiết bị điện thoại một cách nhanh chóng và chính xác.</a:t>
            </a:r>
          </a:p>
        </p:txBody>
      </p:sp>
      <p:pic>
        <p:nvPicPr>
          <p:cNvPr id="9" name="Picture 8">
            <a:extLst>
              <a:ext uri="{FF2B5EF4-FFF2-40B4-BE49-F238E27FC236}">
                <a16:creationId xmlns:a16="http://schemas.microsoft.com/office/drawing/2014/main" id="{DDB69E0A-0546-D6FA-FA88-87255CA4FC3E}"/>
              </a:ext>
            </a:extLst>
          </p:cNvPr>
          <p:cNvPicPr>
            <a:picLocks noChangeAspect="1"/>
          </p:cNvPicPr>
          <p:nvPr/>
        </p:nvPicPr>
        <p:blipFill>
          <a:blip r:embed="rId3"/>
          <a:stretch>
            <a:fillRect/>
          </a:stretch>
        </p:blipFill>
        <p:spPr>
          <a:xfrm flipH="1">
            <a:off x="7286241" y="2051693"/>
            <a:ext cx="742950" cy="742950"/>
          </a:xfrm>
          <a:prstGeom prst="rect">
            <a:avLst/>
          </a:prstGeom>
        </p:spPr>
      </p:pic>
      <p:pic>
        <p:nvPicPr>
          <p:cNvPr id="10" name="Picture 9">
            <a:extLst>
              <a:ext uri="{FF2B5EF4-FFF2-40B4-BE49-F238E27FC236}">
                <a16:creationId xmlns:a16="http://schemas.microsoft.com/office/drawing/2014/main" id="{582F51B9-CA7A-A210-CE81-5D8F3446E433}"/>
              </a:ext>
            </a:extLst>
          </p:cNvPr>
          <p:cNvPicPr>
            <a:picLocks noChangeAspect="1"/>
          </p:cNvPicPr>
          <p:nvPr/>
        </p:nvPicPr>
        <p:blipFill>
          <a:blip r:embed="rId3"/>
          <a:stretch>
            <a:fillRect/>
          </a:stretch>
        </p:blipFill>
        <p:spPr>
          <a:xfrm flipH="1">
            <a:off x="7313932" y="3174568"/>
            <a:ext cx="742950" cy="742950"/>
          </a:xfrm>
          <a:prstGeom prst="rect">
            <a:avLst/>
          </a:prstGeom>
        </p:spPr>
      </p:pic>
    </p:spTree>
    <p:extLst>
      <p:ext uri="{BB962C8B-B14F-4D97-AF65-F5344CB8AC3E}">
        <p14:creationId xmlns:p14="http://schemas.microsoft.com/office/powerpoint/2010/main" val="265244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68618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660966" y="1346666"/>
            <a:ext cx="7919718" cy="3352510"/>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1339439" y="131826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660336" y="1318266"/>
            <a:ext cx="775706"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715100" y="1724833"/>
            <a:ext cx="7616721" cy="2379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en-US" sz="1300">
                <a:latin typeface="Oswald Light" pitchFamily="2" charset="0"/>
              </a:rPr>
              <a:t>- </a:t>
            </a:r>
            <a:r>
              <a:rPr lang="vi-VN" sz="1300" b="1">
                <a:latin typeface="Oswald Light" pitchFamily="2" charset="0"/>
              </a:rPr>
              <a:t>Quản lý sản phẩm: </a:t>
            </a:r>
            <a:r>
              <a:rPr lang="vi-VN" sz="1300">
                <a:latin typeface="Oswald Light" pitchFamily="2" charset="0"/>
              </a:rPr>
              <a:t>Theo dõi thông tin chi tiết về từng loại sản phẩm, bao gồm thông tin cơ bản: mã điện thoại, tên điện thoại, xuất xứ, hệ điều hành, thương hiệu, thời gian bảo hành, hệ điều hành, kích thước màn, camera, chip xử lý, dung lượng pin, các phiên bản của điện thoại, cấu hình, màu sắc, giá cả cho từng loại cấu hình và số lượng tồn trong kho.</a:t>
            </a:r>
          </a:p>
          <a:p>
            <a:pPr marL="0" indent="0">
              <a:lnSpc>
                <a:spcPct val="150000"/>
              </a:lnSpc>
            </a:pPr>
            <a:r>
              <a:rPr lang="en-US" sz="1300">
                <a:latin typeface="Oswald Light" pitchFamily="2" charset="0"/>
              </a:rPr>
              <a:t>- </a:t>
            </a:r>
            <a:r>
              <a:rPr lang="vi-VN" sz="1300" b="1">
                <a:latin typeface="Oswald Light" pitchFamily="2" charset="0"/>
              </a:rPr>
              <a:t>Đăng nhập, đăng xuất, quên mật khẩu: </a:t>
            </a:r>
            <a:r>
              <a:rPr lang="vi-VN" sz="1300">
                <a:latin typeface="Oswald Light" pitchFamily="2" charset="0"/>
              </a:rPr>
              <a:t>Giúp quản lý và bảo mật thông tin tài khoản người dùng.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nhập: </a:t>
            </a:r>
            <a:r>
              <a:rPr lang="vi-VN" sz="1300">
                <a:latin typeface="Oswald Light" pitchFamily="2" charset="0"/>
              </a:rPr>
              <a:t>Lập và quản lý phiếu nhập hàng, bao gồm thông tin về sản phẩm, số lượng, giá nhập và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xuất: </a:t>
            </a:r>
            <a:r>
              <a:rPr lang="vi-VN" sz="1300">
                <a:latin typeface="Oswald Light" pitchFamily="2" charset="0"/>
              </a:rPr>
              <a:t>Lập và quản lý phiếu xuất hàng, gồm thông tin về sản phẩm, số lượng, giá bán, khách hàng và nhân viên bán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kiểm kê: </a:t>
            </a:r>
            <a:r>
              <a:rPr lang="vi-VN" sz="1300">
                <a:latin typeface="Oswald Light" pitchFamily="2" charset="0"/>
              </a:rPr>
              <a:t>Theo dõi và quản lý việc kiểm kê hàng hóa trong kho, ghi nhận sự chênh lệch giữa số lượng thực tế và số lượng ghi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bảo hành: </a:t>
            </a:r>
            <a:r>
              <a:rPr lang="vi-VN" sz="1300">
                <a:latin typeface="Oswald Light" pitchFamily="2" charset="0"/>
              </a:rPr>
              <a:t>Theo dõi và quản lý các thông tin liên quan đến bảo hành sản phẩm.</a:t>
            </a:r>
          </a:p>
        </p:txBody>
      </p:sp>
      <p:sp>
        <p:nvSpPr>
          <p:cNvPr id="8" name="Google Shape;499;p31">
            <a:extLst>
              <a:ext uri="{FF2B5EF4-FFF2-40B4-BE49-F238E27FC236}">
                <a16:creationId xmlns:a16="http://schemas.microsoft.com/office/drawing/2014/main" id="{D1222D40-8D60-CB77-625C-E1F42D4B8DCD}"/>
              </a:ext>
            </a:extLst>
          </p:cNvPr>
          <p:cNvSpPr txBox="1">
            <a:spLocks/>
          </p:cNvSpPr>
          <p:nvPr/>
        </p:nvSpPr>
        <p:spPr>
          <a:xfrm>
            <a:off x="579873" y="5510252"/>
            <a:ext cx="7616721" cy="2785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đổi/trả: </a:t>
            </a:r>
            <a:r>
              <a:rPr lang="vi-VN" sz="1300">
                <a:latin typeface="Oswald Light" pitchFamily="2" charset="0"/>
              </a:rPr>
              <a:t>Giúp quản lý và xử lý các trường hợp khách hàng muốn đổi hoặc trả lại sản phẩm do lỗi kỹ thuật, không đúng mẫu mã, màu sắc, cấu hình hoặc không hài lòng với sản phẩm.</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khu vực kho chứa: </a:t>
            </a:r>
            <a:r>
              <a:rPr lang="vi-VN" sz="1300">
                <a:latin typeface="Oswald Light" pitchFamily="2" charset="0"/>
              </a:rPr>
              <a:t>Quản lý vị trí và khu vực hàng hóa trong kho, giúp tổ chức và tối ưu hoá trong việc quản lý tồn kho.</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nhà cung cấp: </a:t>
            </a:r>
            <a:r>
              <a:rPr lang="vi-VN" sz="1300">
                <a:latin typeface="Oswald Light" pitchFamily="2" charset="0"/>
              </a:rPr>
              <a:t>Tạo, chỉnh sửa, theo dõi thông tin liên lạc với các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nhân viên: </a:t>
            </a:r>
            <a:r>
              <a:rPr lang="vi-VN" sz="1300">
                <a:latin typeface="Oswald Light" pitchFamily="2" charset="0"/>
              </a:rPr>
              <a:t>Quản lý thông tin nhân viên, phân công công việc, theo dõi hiệu suất làm việc và lịch sử giao dịch.</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tài khoản: </a:t>
            </a:r>
            <a:r>
              <a:rPr lang="vi-VN" sz="1300">
                <a:latin typeface="Oswald Light" pitchFamily="2" charset="0"/>
              </a:rPr>
              <a:t>Tạo, chỉnh sửa, xoá tài khoản của nhân viên, phân quyền truy cập vào hệ thống của nhân viên theo nhóm quyền.</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phân quyền: </a:t>
            </a:r>
            <a:r>
              <a:rPr lang="vi-VN" sz="1300">
                <a:latin typeface="Oswald Light" pitchFamily="2" charset="0"/>
              </a:rPr>
              <a:t>Tạo, chỉnh sửa, xóa phân quyền cho từng nhóm quyền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khách hàng: </a:t>
            </a:r>
            <a:r>
              <a:rPr lang="vi-VN" sz="1300">
                <a:latin typeface="Oswald Light" pitchFamily="2" charset="0"/>
              </a:rPr>
              <a:t>Tạo, chỉnh sửa, xóa thông tin khách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Thống kê: </a:t>
            </a:r>
            <a:r>
              <a:rPr lang="vi-VN" sz="1300">
                <a:latin typeface="Oswald Light" pitchFamily="2" charset="0"/>
              </a:rPr>
              <a:t>Xem tình trạng kinh doanh của doanh nghiệp, số lượng hàng hoá nhập vào / xuất ra trong một khoảng thời gian.</a:t>
            </a:r>
          </a:p>
        </p:txBody>
      </p:sp>
    </p:spTree>
    <p:extLst>
      <p:ext uri="{BB962C8B-B14F-4D97-AF65-F5344CB8AC3E}">
        <p14:creationId xmlns:p14="http://schemas.microsoft.com/office/powerpoint/2010/main" val="123502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660966" y="1346666"/>
            <a:ext cx="7919718" cy="3352510"/>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1339439" y="131826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660336" y="1318266"/>
            <a:ext cx="775706"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715100" y="1724832"/>
            <a:ext cx="7616721" cy="27859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đổi/trả: </a:t>
            </a:r>
            <a:r>
              <a:rPr lang="vi-VN" sz="1300">
                <a:latin typeface="Oswald Light" pitchFamily="2" charset="0"/>
              </a:rPr>
              <a:t>Giúp quản lý và xử lý các trường hợp khách hàng muốn đổi hoặc trả lại sản phẩm do lỗi kỹ thuật, không đúng mẫu mã, màu sắc, cấu hình hoặc không hài lòng với sản phẩm.</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khu vực kho chứa: </a:t>
            </a:r>
            <a:r>
              <a:rPr lang="vi-VN" sz="1300">
                <a:latin typeface="Oswald Light" pitchFamily="2" charset="0"/>
              </a:rPr>
              <a:t>Quản lý vị trí và khu vực hàng hóa trong kho, giúp tổ chức và tối ưu hoá trong việc quản lý tồn kho.</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nhà cung cấp: </a:t>
            </a:r>
            <a:r>
              <a:rPr lang="vi-VN" sz="1300">
                <a:latin typeface="Oswald Light" pitchFamily="2" charset="0"/>
              </a:rPr>
              <a:t>Tạo, chỉnh sửa, theo dõi thông tin liên lạc với các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nhân viên: </a:t>
            </a:r>
            <a:r>
              <a:rPr lang="vi-VN" sz="1300">
                <a:latin typeface="Oswald Light" pitchFamily="2" charset="0"/>
              </a:rPr>
              <a:t>Quản lý thông tin nhân viên, phân công công việc, theo dõi hiệu suất làm việc và lịch sử giao dịch.</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tài khoản: </a:t>
            </a:r>
            <a:r>
              <a:rPr lang="vi-VN" sz="1300">
                <a:latin typeface="Oswald Light" pitchFamily="2" charset="0"/>
              </a:rPr>
              <a:t>Tạo, chỉnh sửa, xoá tài khoản của nhân viên, phân quyền truy cập vào hệ thống của nhân viên theo nhóm quyền.</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phân quyền: </a:t>
            </a:r>
            <a:r>
              <a:rPr lang="vi-VN" sz="1300">
                <a:latin typeface="Oswald Light" pitchFamily="2" charset="0"/>
              </a:rPr>
              <a:t>Tạo, chỉnh sửa, xóa phân quyền cho từng nhóm quyền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Quản lý khách hàng: </a:t>
            </a:r>
            <a:r>
              <a:rPr lang="vi-VN" sz="1300">
                <a:latin typeface="Oswald Light" pitchFamily="2" charset="0"/>
              </a:rPr>
              <a:t>Tạo, chỉnh sửa, xóa thông tin khách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Thống kê: </a:t>
            </a:r>
            <a:r>
              <a:rPr lang="vi-VN" sz="1300">
                <a:latin typeface="Oswald Light" pitchFamily="2" charset="0"/>
              </a:rPr>
              <a:t>Xem tình trạng kinh doanh của doanh nghiệp, số lượng hàng hoá nhập vào / xuất ra trong một khoảng thời gian.</a:t>
            </a:r>
          </a:p>
        </p:txBody>
      </p:sp>
      <p:sp>
        <p:nvSpPr>
          <p:cNvPr id="2" name="Google Shape;499;p31">
            <a:extLst>
              <a:ext uri="{FF2B5EF4-FFF2-40B4-BE49-F238E27FC236}">
                <a16:creationId xmlns:a16="http://schemas.microsoft.com/office/drawing/2014/main" id="{ADE0BAA2-E71C-B630-0682-063BA84CDBCB}"/>
              </a:ext>
            </a:extLst>
          </p:cNvPr>
          <p:cNvSpPr txBox="1">
            <a:spLocks/>
          </p:cNvSpPr>
          <p:nvPr/>
        </p:nvSpPr>
        <p:spPr>
          <a:xfrm>
            <a:off x="579873" y="-2845410"/>
            <a:ext cx="7616721" cy="2379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nSpc>
                <a:spcPct val="150000"/>
              </a:lnSpc>
            </a:pPr>
            <a:r>
              <a:rPr lang="en-US" sz="1300">
                <a:latin typeface="Oswald Light" pitchFamily="2" charset="0"/>
              </a:rPr>
              <a:t>- </a:t>
            </a:r>
            <a:r>
              <a:rPr lang="vi-VN" sz="1300" b="1">
                <a:latin typeface="Oswald Light" pitchFamily="2" charset="0"/>
              </a:rPr>
              <a:t>Quản lý sản phẩm: </a:t>
            </a:r>
            <a:r>
              <a:rPr lang="vi-VN" sz="1300">
                <a:latin typeface="Oswald Light" pitchFamily="2" charset="0"/>
              </a:rPr>
              <a:t>Theo dõi thông tin chi tiết về từng loại sản phẩm, bao gồm thông tin cơ bản: mã điện thoại, tên điện thoại, xuất xứ, hệ điều hành, thương hiệu, thời gian bảo hành, hệ điều hành, kích thước màn, camera, chip xử lý, dung lượng pin, các phiên bản của điện thoại, cấu hình, màu sắc, giá cả cho từng loại cấu hình và số lượng tồn trong kho.</a:t>
            </a:r>
          </a:p>
          <a:p>
            <a:pPr marL="0" indent="0">
              <a:lnSpc>
                <a:spcPct val="150000"/>
              </a:lnSpc>
            </a:pPr>
            <a:r>
              <a:rPr lang="en-US" sz="1300">
                <a:latin typeface="Oswald Light" pitchFamily="2" charset="0"/>
              </a:rPr>
              <a:t>- </a:t>
            </a:r>
            <a:r>
              <a:rPr lang="vi-VN" sz="1300" b="1">
                <a:latin typeface="Oswald Light" pitchFamily="2" charset="0"/>
              </a:rPr>
              <a:t>Đăng nhập, đăng xuất, quên mật khẩu: </a:t>
            </a:r>
            <a:r>
              <a:rPr lang="vi-VN" sz="1300">
                <a:latin typeface="Oswald Light" pitchFamily="2" charset="0"/>
              </a:rPr>
              <a:t>Giúp quản lý và bảo mật thông tin tài khoản người dùng.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nhập: </a:t>
            </a:r>
            <a:r>
              <a:rPr lang="vi-VN" sz="1300">
                <a:latin typeface="Oswald Light" pitchFamily="2" charset="0"/>
              </a:rPr>
              <a:t>Lập và quản lý phiếu nhập hàng, bao gồm thông tin về sản phẩm, số lượng, giá nhập và nhà cung cấp.</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xuất: </a:t>
            </a:r>
            <a:r>
              <a:rPr lang="vi-VN" sz="1300">
                <a:latin typeface="Oswald Light" pitchFamily="2" charset="0"/>
              </a:rPr>
              <a:t>Lập và quản lý phiếu xuất hàng, gồm thông tin về sản phẩm, số lượng, giá bán, khách hàng và nhân viên bán hàng.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kiểm kê: </a:t>
            </a:r>
            <a:r>
              <a:rPr lang="vi-VN" sz="1300">
                <a:latin typeface="Oswald Light" pitchFamily="2" charset="0"/>
              </a:rPr>
              <a:t>Theo dõi và quản lý việc kiểm kê hàng hóa trong kho, ghi nhận sự chênh lệch giữa số lượng thực tế và số lượng ghi trong hệ thống.</a:t>
            </a:r>
          </a:p>
          <a:p>
            <a:pPr marL="0" indent="0">
              <a:lnSpc>
                <a:spcPct val="150000"/>
              </a:lnSpc>
            </a:pPr>
            <a:r>
              <a:rPr lang="vi-VN" sz="1300">
                <a:latin typeface="Oswald Light" pitchFamily="2" charset="0"/>
              </a:rPr>
              <a:t>-</a:t>
            </a:r>
            <a:r>
              <a:rPr lang="en-US" sz="1300">
                <a:latin typeface="Oswald Light" pitchFamily="2" charset="0"/>
              </a:rPr>
              <a:t> </a:t>
            </a:r>
            <a:r>
              <a:rPr lang="vi-VN" sz="1300" b="1">
                <a:latin typeface="Oswald Light" pitchFamily="2" charset="0"/>
              </a:rPr>
              <a:t>Phiếu bảo hành: </a:t>
            </a:r>
            <a:r>
              <a:rPr lang="vi-VN" sz="1300">
                <a:latin typeface="Oswald Light" pitchFamily="2" charset="0"/>
              </a:rPr>
              <a:t>Theo dõi và quản lý các thông tin liên quan đến bảo hành sản phẩm.</a:t>
            </a:r>
          </a:p>
        </p:txBody>
      </p:sp>
    </p:spTree>
    <p:extLst>
      <p:ext uri="{BB962C8B-B14F-4D97-AF65-F5344CB8AC3E}">
        <p14:creationId xmlns:p14="http://schemas.microsoft.com/office/powerpoint/2010/main" val="2780338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3875883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1346666"/>
            <a:ext cx="7922086" cy="3419938"/>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508000" y="1107144"/>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2.5</a:t>
            </a:r>
            <a:endParaRPr lang="en"/>
          </a:p>
        </p:txBody>
      </p:sp>
      <p:sp>
        <p:nvSpPr>
          <p:cNvPr id="8" name="Google Shape;495;p31">
            <a:extLst>
              <a:ext uri="{FF2B5EF4-FFF2-40B4-BE49-F238E27FC236}">
                <a16:creationId xmlns:a16="http://schemas.microsoft.com/office/drawing/2014/main" id="{53CA8600-C098-D284-6CCE-18AA2C731870}"/>
              </a:ext>
            </a:extLst>
          </p:cNvPr>
          <p:cNvSpPr txBox="1">
            <a:spLocks/>
          </p:cNvSpPr>
          <p:nvPr/>
        </p:nvSpPr>
        <p:spPr>
          <a:xfrm>
            <a:off x="918692" y="1927479"/>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Sản phẩm</a:t>
            </a:r>
            <a:r>
              <a:rPr lang="vi-VN" sz="1200">
                <a:latin typeface="Oswald Light" pitchFamily="2" charset="0"/>
              </a:rPr>
              <a:t>: Mỗi sản phẩm điện thoại trong hệ thống được xác định bởi mã sản phẩm, tên sản phẩm, kích thước màn, camera trước, camera sau, dung lượng pin, chip xử lý, thời gian bảo hành và các thuộc tính khác như màu sắc, xuất xứ, thương hiệu, ram, rom, hệ điều hành, giá nhập vào, giá xuất ra.</a:t>
            </a:r>
          </a:p>
          <a:p>
            <a:pPr marL="0" indent="0">
              <a:lnSpc>
                <a:spcPct val="150000"/>
              </a:lnSpc>
            </a:pPr>
            <a:r>
              <a:rPr lang="en-US" sz="1200">
                <a:latin typeface="Oswald Light" pitchFamily="2" charset="0"/>
              </a:rPr>
              <a:t>- </a:t>
            </a:r>
            <a:r>
              <a:rPr lang="vi-VN" sz="1200" b="1">
                <a:latin typeface="Oswald Light" pitchFamily="2" charset="0"/>
              </a:rPr>
              <a:t>Phiếu nhập: </a:t>
            </a:r>
            <a:r>
              <a:rPr lang="vi-VN" sz="1200">
                <a:latin typeface="Oswald Light" pitchFamily="2" charset="0"/>
              </a:rPr>
              <a:t>Đối tượng này lưu trữ thông tin về việc nhập hàng vào kho, bao gồm số lượng sản phẩm, mã IMEI, nhà cung cấp, ngày nhập hàng, và nhân viên nhập hàng.</a:t>
            </a:r>
          </a:p>
          <a:p>
            <a:pPr marL="0" indent="0">
              <a:lnSpc>
                <a:spcPct val="150000"/>
              </a:lnSpc>
            </a:pPr>
            <a:r>
              <a:rPr lang="en-US" sz="1200">
                <a:latin typeface="Oswald Light" pitchFamily="2" charset="0"/>
              </a:rPr>
              <a:t>- </a:t>
            </a:r>
            <a:r>
              <a:rPr lang="vi-VN" sz="1200" b="1">
                <a:latin typeface="Oswald Light" pitchFamily="2" charset="0"/>
              </a:rPr>
              <a:t>Phiếu xuất: </a:t>
            </a:r>
            <a:r>
              <a:rPr lang="vi-VN" sz="1200">
                <a:latin typeface="Oswald Light" pitchFamily="2" charset="0"/>
              </a:rPr>
              <a:t>Đối tượng này lưu trữ thông tin về việc xuất hàng từ kho, bao gồm số lượng sản phẩm, mã IMEI, khách hàng, ngày xuất hàng, và nhân viên xuất hàng.</a:t>
            </a:r>
          </a:p>
          <a:p>
            <a:pPr marL="0" indent="0">
              <a:lnSpc>
                <a:spcPct val="150000"/>
              </a:lnSpc>
            </a:pPr>
            <a:r>
              <a:rPr lang="en-US" sz="1200">
                <a:latin typeface="Oswald Light" pitchFamily="2" charset="0"/>
              </a:rPr>
              <a:t>- </a:t>
            </a:r>
            <a:r>
              <a:rPr lang="vi-VN" sz="1200" b="1">
                <a:latin typeface="Oswald Light" pitchFamily="2" charset="0"/>
              </a:rPr>
              <a:t>Khách hàng</a:t>
            </a:r>
            <a:r>
              <a:rPr lang="vi-VN" sz="1200">
                <a:latin typeface="Oswald Light" pitchFamily="2" charset="0"/>
              </a:rPr>
              <a:t>: Lưu trữ thông tin của khách hàng, bao gồm tên, địa chỉ, số điện thoại và lịch sử giao dịch.</a:t>
            </a:r>
          </a:p>
          <a:p>
            <a:pPr marL="0" indent="0">
              <a:lnSpc>
                <a:spcPct val="150000"/>
              </a:lnSpc>
            </a:pPr>
            <a:r>
              <a:rPr lang="en-US" sz="1200">
                <a:latin typeface="Oswald Light" pitchFamily="2" charset="0"/>
              </a:rPr>
              <a:t>- </a:t>
            </a:r>
            <a:r>
              <a:rPr lang="vi-VN" sz="1200" b="1">
                <a:latin typeface="Oswald Light" pitchFamily="2" charset="0"/>
              </a:rPr>
              <a:t>Nhà cung cấp: </a:t>
            </a:r>
            <a:r>
              <a:rPr lang="vi-VN" sz="1200">
                <a:latin typeface="Oswald Light" pitchFamily="2" charset="0"/>
              </a:rPr>
              <a:t>Lưu trữ thông tin của nhà cung cấp, bao gồm tên, địa chỉ, số điện thoại, email và lịch sử giao dịch nhập hàng.</a:t>
            </a:r>
          </a:p>
        </p:txBody>
      </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519522" y="1291030"/>
            <a:ext cx="3776377"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9" name="Google Shape;495;p31">
            <a:extLst>
              <a:ext uri="{FF2B5EF4-FFF2-40B4-BE49-F238E27FC236}">
                <a16:creationId xmlns:a16="http://schemas.microsoft.com/office/drawing/2014/main" id="{E7337E7B-490B-38FB-4552-EEDD4740F3EA}"/>
              </a:ext>
            </a:extLst>
          </p:cNvPr>
          <p:cNvSpPr txBox="1">
            <a:spLocks/>
          </p:cNvSpPr>
          <p:nvPr/>
        </p:nvSpPr>
        <p:spPr>
          <a:xfrm>
            <a:off x="835792" y="5418758"/>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Nhân viên: </a:t>
            </a:r>
            <a:r>
              <a:rPr lang="vi-VN" sz="1200">
                <a:latin typeface="Oswald Light" pitchFamily="2" charset="0"/>
              </a:rPr>
              <a:t>Bao gồm thông tin cá nhân của nhân viên, chức vụ, thông tin liên lạc và thông tin đăng nhập hệ thống.</a:t>
            </a:r>
            <a:endParaRPr lang="en-US" sz="1200">
              <a:latin typeface="Oswald Light" pitchFamily="2" charset="0"/>
            </a:endParaRPr>
          </a:p>
          <a:p>
            <a:pPr marL="0" indent="0">
              <a:lnSpc>
                <a:spcPct val="150000"/>
              </a:lnSpc>
            </a:pPr>
            <a:r>
              <a:rPr lang="en-US" sz="1200" b="1">
                <a:latin typeface="Oswald Light" pitchFamily="2" charset="0"/>
              </a:rPr>
              <a:t>- </a:t>
            </a:r>
            <a:r>
              <a:rPr lang="vi-VN" sz="1200" b="1">
                <a:latin typeface="Oswald Light" pitchFamily="2" charset="0"/>
              </a:rPr>
              <a:t>Khu vực kho: </a:t>
            </a:r>
            <a:r>
              <a:rPr lang="vi-VN" sz="1200">
                <a:latin typeface="Oswald Light" pitchFamily="2" charset="0"/>
              </a:rPr>
              <a:t>Đại diện cho các vùng lưu trữ hàng hóa trong kho, giúp tổ chức và quản lý sản phẩm một cách hiệu quả. Đối tượng này lưu trữ các thông tin như mã khu vực kho, tên khu vực kho, ghi chú cho khu vực kho đó.</a:t>
            </a:r>
          </a:p>
          <a:p>
            <a:pPr marL="0" indent="0">
              <a:lnSpc>
                <a:spcPct val="150000"/>
              </a:lnSpc>
            </a:pPr>
            <a:r>
              <a:rPr lang="en-US" sz="1200">
                <a:latin typeface="Oswald Light" pitchFamily="2" charset="0"/>
              </a:rPr>
              <a:t>- </a:t>
            </a:r>
            <a:r>
              <a:rPr lang="vi-VN" sz="1200" b="1">
                <a:latin typeface="Oswald Light" pitchFamily="2" charset="0"/>
              </a:rPr>
              <a:t>Phiếu Bảo hành/Đổi trả: </a:t>
            </a:r>
            <a:r>
              <a:rPr lang="vi-VN" sz="1200">
                <a:latin typeface="Oswald Light" pitchFamily="2" charset="0"/>
              </a:rPr>
              <a:t>Lưu trữ thông tin về các yêu cầu bảo hành và đổi trả sản phẩm của khách hàng, bao gồm mã IMEI, thông tin khách hàng, lý do đổi trả, trạng thái, và ngày hoàn thành.</a:t>
            </a:r>
          </a:p>
          <a:p>
            <a:pPr marL="0" indent="0">
              <a:lnSpc>
                <a:spcPct val="150000"/>
              </a:lnSpc>
            </a:pPr>
            <a:r>
              <a:rPr lang="en-US" sz="1200">
                <a:latin typeface="Oswald Light" pitchFamily="2" charset="0"/>
              </a:rPr>
              <a:t>- </a:t>
            </a:r>
            <a:r>
              <a:rPr lang="vi-VN" sz="1200" b="1">
                <a:latin typeface="Oswald Light" pitchFamily="2" charset="0"/>
              </a:rPr>
              <a:t>Phiếu kiểm kê: </a:t>
            </a:r>
            <a:r>
              <a:rPr lang="vi-VN" sz="1200">
                <a:latin typeface="Oswald Light" pitchFamily="2" charset="0"/>
              </a:rPr>
              <a:t>Đối tượng này lưu trữ thông tin về việc kiểm kê hàng hóa trong kho, bao gồm ngày kiểm kê, kết quả, nhân viên kiểm kê, và bất kỳ sai sót hoặc vấn đề nào được phát hiện.</a:t>
            </a:r>
          </a:p>
          <a:p>
            <a:pPr marL="0" indent="0">
              <a:lnSpc>
                <a:spcPct val="150000"/>
              </a:lnSpc>
            </a:pPr>
            <a:r>
              <a:rPr lang="en-US" sz="1200">
                <a:latin typeface="Oswald Light" pitchFamily="2" charset="0"/>
              </a:rPr>
              <a:t>- </a:t>
            </a:r>
            <a:r>
              <a:rPr lang="vi-VN" sz="1200" b="1">
                <a:latin typeface="Oswald Light" pitchFamily="2" charset="0"/>
              </a:rPr>
              <a:t>Tài khoản và phân quyền: </a:t>
            </a:r>
            <a:r>
              <a:rPr lang="vi-VN" sz="1200">
                <a:latin typeface="Oswald Light" pitchFamily="2" charset="0"/>
              </a:rPr>
              <a:t>Lưu trữ thông tin về tài khoản đăng nhập của nhân viên, vai trò trong hệ thống và quyền truy cập vào các chức năng tương ứng.</a:t>
            </a:r>
          </a:p>
        </p:txBody>
      </p:sp>
    </p:spTree>
    <p:extLst>
      <p:ext uri="{BB962C8B-B14F-4D97-AF65-F5344CB8AC3E}">
        <p14:creationId xmlns:p14="http://schemas.microsoft.com/office/powerpoint/2010/main" val="687545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1346666"/>
            <a:ext cx="7922086" cy="3419938"/>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508000" y="1107144"/>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800"/>
              <a:t>2.5</a:t>
            </a:r>
            <a:endParaRPr lang="en"/>
          </a:p>
        </p:txBody>
      </p:sp>
      <p:sp>
        <p:nvSpPr>
          <p:cNvPr id="8" name="Google Shape;495;p31">
            <a:extLst>
              <a:ext uri="{FF2B5EF4-FFF2-40B4-BE49-F238E27FC236}">
                <a16:creationId xmlns:a16="http://schemas.microsoft.com/office/drawing/2014/main" id="{53CA8600-C098-D284-6CCE-18AA2C731870}"/>
              </a:ext>
            </a:extLst>
          </p:cNvPr>
          <p:cNvSpPr txBox="1">
            <a:spLocks/>
          </p:cNvSpPr>
          <p:nvPr/>
        </p:nvSpPr>
        <p:spPr>
          <a:xfrm>
            <a:off x="835792" y="1920815"/>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Nhân viên: </a:t>
            </a:r>
            <a:r>
              <a:rPr lang="vi-VN" sz="1200">
                <a:latin typeface="Oswald Light" pitchFamily="2" charset="0"/>
              </a:rPr>
              <a:t>Bao gồm thông tin cá nhân của nhân viên, chức vụ, thông tin liên lạc và thông tin đăng nhập hệ thống.</a:t>
            </a:r>
            <a:endParaRPr lang="en-US" sz="1200">
              <a:latin typeface="Oswald Light" pitchFamily="2" charset="0"/>
            </a:endParaRPr>
          </a:p>
          <a:p>
            <a:pPr marL="0" indent="0">
              <a:lnSpc>
                <a:spcPct val="150000"/>
              </a:lnSpc>
            </a:pPr>
            <a:r>
              <a:rPr lang="en-US" sz="1200" b="1">
                <a:latin typeface="Oswald Light" pitchFamily="2" charset="0"/>
              </a:rPr>
              <a:t>- </a:t>
            </a:r>
            <a:r>
              <a:rPr lang="vi-VN" sz="1200" b="1">
                <a:latin typeface="Oswald Light" pitchFamily="2" charset="0"/>
              </a:rPr>
              <a:t>Khu vực kho: </a:t>
            </a:r>
            <a:r>
              <a:rPr lang="vi-VN" sz="1200">
                <a:latin typeface="Oswald Light" pitchFamily="2" charset="0"/>
              </a:rPr>
              <a:t>Đại diện cho các vùng lưu trữ hàng hóa trong kho, giúp tổ chức và quản lý sản phẩm một cách hiệu quả. Đối tượng này lưu trữ các thông tin như mã khu vực kho, tên khu vực kho, ghi chú cho khu vực kho đó.</a:t>
            </a:r>
          </a:p>
          <a:p>
            <a:pPr marL="0" indent="0">
              <a:lnSpc>
                <a:spcPct val="150000"/>
              </a:lnSpc>
            </a:pPr>
            <a:r>
              <a:rPr lang="en-US" sz="1200">
                <a:latin typeface="Oswald Light" pitchFamily="2" charset="0"/>
              </a:rPr>
              <a:t>- </a:t>
            </a:r>
            <a:r>
              <a:rPr lang="vi-VN" sz="1200" b="1">
                <a:latin typeface="Oswald Light" pitchFamily="2" charset="0"/>
              </a:rPr>
              <a:t>Phiếu Bảo hành/Đổi trả: </a:t>
            </a:r>
            <a:r>
              <a:rPr lang="vi-VN" sz="1200">
                <a:latin typeface="Oswald Light" pitchFamily="2" charset="0"/>
              </a:rPr>
              <a:t>Lưu trữ thông tin về các yêu cầu bảo hành và đổi trả sản phẩm của khách hàng, bao gồm mã IMEI, thông tin khách hàng, lý do đổi trả, trạng thái, và ngày hoàn thành.</a:t>
            </a:r>
          </a:p>
          <a:p>
            <a:pPr marL="0" indent="0">
              <a:lnSpc>
                <a:spcPct val="150000"/>
              </a:lnSpc>
            </a:pPr>
            <a:r>
              <a:rPr lang="en-US" sz="1200">
                <a:latin typeface="Oswald Light" pitchFamily="2" charset="0"/>
              </a:rPr>
              <a:t>- </a:t>
            </a:r>
            <a:r>
              <a:rPr lang="vi-VN" sz="1200" b="1">
                <a:latin typeface="Oswald Light" pitchFamily="2" charset="0"/>
              </a:rPr>
              <a:t>Phiếu kiểm kê: </a:t>
            </a:r>
            <a:r>
              <a:rPr lang="vi-VN" sz="1200">
                <a:latin typeface="Oswald Light" pitchFamily="2" charset="0"/>
              </a:rPr>
              <a:t>Đối tượng này lưu trữ thông tin về việc kiểm kê hàng hóa trong kho, bao gồm ngày kiểm kê, kết quả, nhân viên kiểm kê, và bất kỳ sai sót hoặc vấn đề nào được phát hiện.</a:t>
            </a:r>
          </a:p>
          <a:p>
            <a:pPr marL="0" indent="0">
              <a:lnSpc>
                <a:spcPct val="150000"/>
              </a:lnSpc>
            </a:pPr>
            <a:r>
              <a:rPr lang="en-US" sz="1200">
                <a:latin typeface="Oswald Light" pitchFamily="2" charset="0"/>
              </a:rPr>
              <a:t>- </a:t>
            </a:r>
            <a:r>
              <a:rPr lang="vi-VN" sz="1200" b="1">
                <a:latin typeface="Oswald Light" pitchFamily="2" charset="0"/>
              </a:rPr>
              <a:t>Tài khoản và phân quyền: </a:t>
            </a:r>
            <a:r>
              <a:rPr lang="vi-VN" sz="1200">
                <a:latin typeface="Oswald Light" pitchFamily="2" charset="0"/>
              </a:rPr>
              <a:t>Lưu trữ thông tin về tài khoản đăng nhập của nhân viên, vai trò trong hệ thống và quyền truy cập vào các chức năng tương ứng.</a:t>
            </a:r>
          </a:p>
        </p:txBody>
      </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519522" y="1291030"/>
            <a:ext cx="3776377"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2" name="Google Shape;495;p31">
            <a:extLst>
              <a:ext uri="{FF2B5EF4-FFF2-40B4-BE49-F238E27FC236}">
                <a16:creationId xmlns:a16="http://schemas.microsoft.com/office/drawing/2014/main" id="{BB55B8B8-B824-C7D9-5221-7DB1E6DB4167}"/>
              </a:ext>
            </a:extLst>
          </p:cNvPr>
          <p:cNvSpPr txBox="1">
            <a:spLocks/>
          </p:cNvSpPr>
          <p:nvPr/>
        </p:nvSpPr>
        <p:spPr>
          <a:xfrm>
            <a:off x="713914" y="-2684189"/>
            <a:ext cx="7132204" cy="255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50000"/>
              </a:lnSpc>
            </a:pPr>
            <a:r>
              <a:rPr lang="en-US" sz="1200">
                <a:latin typeface="Oswald Light" pitchFamily="2" charset="0"/>
              </a:rPr>
              <a:t>- </a:t>
            </a:r>
            <a:r>
              <a:rPr lang="vi-VN" sz="1200" b="1">
                <a:latin typeface="Oswald Light" pitchFamily="2" charset="0"/>
              </a:rPr>
              <a:t>Sản phẩm</a:t>
            </a:r>
            <a:r>
              <a:rPr lang="vi-VN" sz="1200">
                <a:latin typeface="Oswald Light" pitchFamily="2" charset="0"/>
              </a:rPr>
              <a:t>: Mỗi sản phẩm điện thoại trong hệ thống được xác định bởi mã sản phẩm, tên sản phẩm, kích thước màn, camera trước, camera sau, dung lượng pin, chip xử lý, thời gian bảo hành và các thuộc tính khác như màu sắc, xuất xứ, thương hiệu, ram, rom, hệ điều hành, giá nhập vào, giá xuất ra.</a:t>
            </a:r>
          </a:p>
          <a:p>
            <a:pPr marL="0" indent="0">
              <a:lnSpc>
                <a:spcPct val="150000"/>
              </a:lnSpc>
            </a:pPr>
            <a:r>
              <a:rPr lang="en-US" sz="1200">
                <a:latin typeface="Oswald Light" pitchFamily="2" charset="0"/>
              </a:rPr>
              <a:t>- </a:t>
            </a:r>
            <a:r>
              <a:rPr lang="vi-VN" sz="1200" b="1">
                <a:latin typeface="Oswald Light" pitchFamily="2" charset="0"/>
              </a:rPr>
              <a:t>Phiếu nhập: </a:t>
            </a:r>
            <a:r>
              <a:rPr lang="vi-VN" sz="1200">
                <a:latin typeface="Oswald Light" pitchFamily="2" charset="0"/>
              </a:rPr>
              <a:t>Đối tượng này lưu trữ thông tin về việc nhập hàng vào kho, bao gồm số lượng sản phẩm, mã IMEI, nhà cung cấp, ngày nhập hàng, và nhân viên nhập hàng.</a:t>
            </a:r>
          </a:p>
          <a:p>
            <a:pPr marL="0" indent="0">
              <a:lnSpc>
                <a:spcPct val="150000"/>
              </a:lnSpc>
            </a:pPr>
            <a:r>
              <a:rPr lang="en-US" sz="1200">
                <a:latin typeface="Oswald Light" pitchFamily="2" charset="0"/>
              </a:rPr>
              <a:t>- </a:t>
            </a:r>
            <a:r>
              <a:rPr lang="vi-VN" sz="1200" b="1">
                <a:latin typeface="Oswald Light" pitchFamily="2" charset="0"/>
              </a:rPr>
              <a:t>Phiếu xuất: </a:t>
            </a:r>
            <a:r>
              <a:rPr lang="vi-VN" sz="1200">
                <a:latin typeface="Oswald Light" pitchFamily="2" charset="0"/>
              </a:rPr>
              <a:t>Đối tượng này lưu trữ thông tin về việc xuất hàng từ kho, bao gồm số lượng sản phẩm, mã IMEI, khách hàng, ngày xuất hàng, và nhân viên xuất hàng.</a:t>
            </a:r>
          </a:p>
          <a:p>
            <a:pPr marL="0" indent="0">
              <a:lnSpc>
                <a:spcPct val="150000"/>
              </a:lnSpc>
            </a:pPr>
            <a:r>
              <a:rPr lang="en-US" sz="1200">
                <a:latin typeface="Oswald Light" pitchFamily="2" charset="0"/>
              </a:rPr>
              <a:t>- </a:t>
            </a:r>
            <a:r>
              <a:rPr lang="vi-VN" sz="1200" b="1">
                <a:latin typeface="Oswald Light" pitchFamily="2" charset="0"/>
              </a:rPr>
              <a:t>Khách hàng</a:t>
            </a:r>
            <a:r>
              <a:rPr lang="vi-VN" sz="1200">
                <a:latin typeface="Oswald Light" pitchFamily="2" charset="0"/>
              </a:rPr>
              <a:t>: Lưu trữ thông tin của khách hàng, bao gồm tên, địa chỉ, số điện thoại và lịch sử giao dịch.</a:t>
            </a:r>
          </a:p>
          <a:p>
            <a:pPr marL="0" indent="0">
              <a:lnSpc>
                <a:spcPct val="150000"/>
              </a:lnSpc>
            </a:pPr>
            <a:r>
              <a:rPr lang="en-US" sz="1200">
                <a:latin typeface="Oswald Light" pitchFamily="2" charset="0"/>
              </a:rPr>
              <a:t>- </a:t>
            </a:r>
            <a:r>
              <a:rPr lang="vi-VN" sz="1200" b="1">
                <a:latin typeface="Oswald Light" pitchFamily="2" charset="0"/>
              </a:rPr>
              <a:t>Nhà cung cấp: </a:t>
            </a:r>
            <a:r>
              <a:rPr lang="vi-VN" sz="1200">
                <a:latin typeface="Oswald Light" pitchFamily="2" charset="0"/>
              </a:rPr>
              <a:t>Lưu trữ thông tin của nhà cung cấp, bao gồm tên, địa chỉ, số điện thoại, email và lịch sử giao dịch nhập hàng.</a:t>
            </a:r>
          </a:p>
        </p:txBody>
      </p:sp>
    </p:spTree>
    <p:extLst>
      <p:ext uri="{BB962C8B-B14F-4D97-AF65-F5344CB8AC3E}">
        <p14:creationId xmlns:p14="http://schemas.microsoft.com/office/powerpoint/2010/main" val="405255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extLst>
      <p:ext uri="{BB962C8B-B14F-4D97-AF65-F5344CB8AC3E}">
        <p14:creationId xmlns:p14="http://schemas.microsoft.com/office/powerpoint/2010/main" val="2952994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2" name="image76.png" descr="Diagram&#10;&#10;Description automatically generated">
            <a:extLst>
              <a:ext uri="{FF2B5EF4-FFF2-40B4-BE49-F238E27FC236}">
                <a16:creationId xmlns:a16="http://schemas.microsoft.com/office/drawing/2014/main" id="{FEF22C1E-85E2-8848-7F22-D9355E42FA7D}"/>
              </a:ext>
            </a:extLst>
          </p:cNvPr>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rcRect/>
          <a:stretch>
            <a:fillRect/>
          </a:stretch>
        </p:blipFill>
        <p:spPr>
          <a:xfrm>
            <a:off x="1763710" y="1675818"/>
            <a:ext cx="707437" cy="361947"/>
          </a:xfrm>
          <a:prstGeom prst="rect">
            <a:avLst/>
          </a:prstGeom>
          <a:ln/>
        </p:spPr>
      </p:pic>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pitchFamily="2" charset="0"/>
                <a:ea typeface="Karla"/>
                <a:cs typeface="Karla"/>
                <a:sym typeface="Karla"/>
              </a:rPr>
              <a:t>SƠ ĐỒ BFD</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Sơ đồ BFD</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9486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grpSp>
        <p:nvGrpSpPr>
          <p:cNvPr id="984" name="Google Shape;984;p45"/>
          <p:cNvGrpSpPr/>
          <p:nvPr/>
        </p:nvGrpSpPr>
        <p:grpSpPr>
          <a:xfrm>
            <a:off x="463700" y="3419112"/>
            <a:ext cx="502800" cy="502800"/>
            <a:chOff x="7014301" y="2017350"/>
            <a:chExt cx="502800" cy="502800"/>
          </a:xfrm>
        </p:grpSpPr>
        <p:sp>
          <p:nvSpPr>
            <p:cNvPr id="985" name="Google Shape;985;p45"/>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1646925" y="396670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7031613" y="405820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6799273" y="390955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45"/>
          <p:cNvGrpSpPr/>
          <p:nvPr/>
        </p:nvGrpSpPr>
        <p:grpSpPr>
          <a:xfrm>
            <a:off x="463651" y="4104919"/>
            <a:ext cx="502899" cy="502899"/>
            <a:chOff x="858700" y="1967475"/>
            <a:chExt cx="605100" cy="605100"/>
          </a:xfrm>
        </p:grpSpPr>
        <p:sp>
          <p:nvSpPr>
            <p:cNvPr id="1003" name="Google Shape;1003;p45"/>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5"/>
          <p:cNvGrpSpPr/>
          <p:nvPr/>
        </p:nvGrpSpPr>
        <p:grpSpPr>
          <a:xfrm>
            <a:off x="404600" y="2673613"/>
            <a:ext cx="621000" cy="621000"/>
            <a:chOff x="416300" y="4058211"/>
            <a:chExt cx="621000" cy="621000"/>
          </a:xfrm>
        </p:grpSpPr>
        <p:sp>
          <p:nvSpPr>
            <p:cNvPr id="1006" name="Google Shape;1006;p45"/>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5"/>
          <p:cNvGrpSpPr/>
          <p:nvPr/>
        </p:nvGrpSpPr>
        <p:grpSpPr>
          <a:xfrm>
            <a:off x="408498" y="1152993"/>
            <a:ext cx="1146089" cy="615631"/>
            <a:chOff x="136938" y="1799258"/>
            <a:chExt cx="1827475" cy="1051350"/>
          </a:xfrm>
        </p:grpSpPr>
        <p:grpSp>
          <p:nvGrpSpPr>
            <p:cNvPr id="988" name="Google Shape;988;p45"/>
            <p:cNvGrpSpPr/>
            <p:nvPr/>
          </p:nvGrpSpPr>
          <p:grpSpPr>
            <a:xfrm>
              <a:off x="136938" y="1799258"/>
              <a:ext cx="1827475" cy="1051350"/>
              <a:chOff x="274188" y="1278048"/>
              <a:chExt cx="1827475" cy="1051350"/>
            </a:xfrm>
          </p:grpSpPr>
          <p:sp>
            <p:nvSpPr>
              <p:cNvPr id="989" name="Google Shape;989;p45"/>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 name="Google Shape;990;p45"/>
              <p:cNvGrpSpPr/>
              <p:nvPr/>
            </p:nvGrpSpPr>
            <p:grpSpPr>
              <a:xfrm>
                <a:off x="274188" y="1278048"/>
                <a:ext cx="1737300" cy="960000"/>
                <a:chOff x="7146475" y="2190661"/>
                <a:chExt cx="1737300" cy="960000"/>
              </a:xfrm>
            </p:grpSpPr>
            <p:sp>
              <p:nvSpPr>
                <p:cNvPr id="991" name="Google Shape;991;p45"/>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45"/>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993" name="Google Shape;993;p45"/>
            <p:cNvGrpSpPr/>
            <p:nvPr/>
          </p:nvGrpSpPr>
          <p:grpSpPr>
            <a:xfrm>
              <a:off x="516820" y="2120752"/>
              <a:ext cx="984259" cy="497716"/>
              <a:chOff x="516820" y="2059368"/>
              <a:chExt cx="984259" cy="497716"/>
            </a:xfrm>
          </p:grpSpPr>
          <p:sp>
            <p:nvSpPr>
              <p:cNvPr id="994" name="Google Shape;994;p45"/>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5"/>
              <p:cNvGrpSpPr/>
              <p:nvPr/>
            </p:nvGrpSpPr>
            <p:grpSpPr>
              <a:xfrm>
                <a:off x="704319" y="2347322"/>
                <a:ext cx="609261" cy="209762"/>
                <a:chOff x="704319" y="2343647"/>
                <a:chExt cx="609261" cy="209762"/>
              </a:xfrm>
            </p:grpSpPr>
            <p:sp>
              <p:nvSpPr>
                <p:cNvPr id="996" name="Google Shape;996;p45"/>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546;p32">
            <a:extLst>
              <a:ext uri="{FF2B5EF4-FFF2-40B4-BE49-F238E27FC236}">
                <a16:creationId xmlns:a16="http://schemas.microsoft.com/office/drawing/2014/main" id="{12F41A7A-8FE5-B83A-9F62-A4DE7EBB26D2}"/>
              </a:ext>
            </a:extLst>
          </p:cNvPr>
          <p:cNvSpPr txBox="1">
            <a:spLocks noGrp="1"/>
          </p:cNvSpPr>
          <p:nvPr>
            <p:ph type="title"/>
          </p:nvPr>
        </p:nvSpPr>
        <p:spPr>
          <a:xfrm>
            <a:off x="646739" y="736759"/>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b="1">
                <a:solidFill>
                  <a:schemeClr val="hlink"/>
                </a:solidFill>
                <a:uFill>
                  <a:noFill/>
                </a:uFill>
                <a:latin typeface="Oswald" pitchFamily="2" charset="0"/>
                <a:ea typeface="Karla"/>
                <a:cs typeface="Karla"/>
                <a:sym typeface="Karla"/>
              </a:rPr>
              <a:t>SƠ ĐỒ BFD</a:t>
            </a:r>
            <a:endParaRPr lang="en-US" sz="2000" b="1">
              <a:solidFill>
                <a:schemeClr val="dk1"/>
              </a:solidFill>
              <a:latin typeface="Oswald" pitchFamily="2" charset="0"/>
              <a:ea typeface="Karla"/>
              <a:cs typeface="Karla"/>
              <a:sym typeface="Karla"/>
            </a:endParaRPr>
          </a:p>
        </p:txBody>
      </p:sp>
      <p:grpSp>
        <p:nvGrpSpPr>
          <p:cNvPr id="2" name="Google Shape;515;p32">
            <a:extLst>
              <a:ext uri="{FF2B5EF4-FFF2-40B4-BE49-F238E27FC236}">
                <a16:creationId xmlns:a16="http://schemas.microsoft.com/office/drawing/2014/main" id="{ABF5718F-C207-CDEA-E300-E0419B35BA28}"/>
              </a:ext>
            </a:extLst>
          </p:cNvPr>
          <p:cNvGrpSpPr/>
          <p:nvPr/>
        </p:nvGrpSpPr>
        <p:grpSpPr>
          <a:xfrm rot="18225969">
            <a:off x="8603682" y="-1807706"/>
            <a:ext cx="1505857" cy="143417"/>
            <a:chOff x="4572050" y="100025"/>
            <a:chExt cx="3657590" cy="348347"/>
          </a:xfrm>
        </p:grpSpPr>
        <p:sp>
          <p:nvSpPr>
            <p:cNvPr id="3" name="Google Shape;516;p32">
              <a:extLst>
                <a:ext uri="{FF2B5EF4-FFF2-40B4-BE49-F238E27FC236}">
                  <a16:creationId xmlns:a16="http://schemas.microsoft.com/office/drawing/2014/main" id="{D08024A6-B85E-1991-9726-4967B0A94CE1}"/>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7;p32">
              <a:extLst>
                <a:ext uri="{FF2B5EF4-FFF2-40B4-BE49-F238E27FC236}">
                  <a16:creationId xmlns:a16="http://schemas.microsoft.com/office/drawing/2014/main" id="{5982F0E5-EED0-B4BA-C0AE-40D6A31CA423}"/>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8;p32">
              <a:extLst>
                <a:ext uri="{FF2B5EF4-FFF2-40B4-BE49-F238E27FC236}">
                  <a16:creationId xmlns:a16="http://schemas.microsoft.com/office/drawing/2014/main" id="{163A0BE5-B15F-43A7-B1A4-416A8AC1F711}"/>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9;p32">
              <a:extLst>
                <a:ext uri="{FF2B5EF4-FFF2-40B4-BE49-F238E27FC236}">
                  <a16:creationId xmlns:a16="http://schemas.microsoft.com/office/drawing/2014/main" id="{A58950DB-2207-E4A3-FD19-1A773C49412D}"/>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0;p32">
              <a:extLst>
                <a:ext uri="{FF2B5EF4-FFF2-40B4-BE49-F238E27FC236}">
                  <a16:creationId xmlns:a16="http://schemas.microsoft.com/office/drawing/2014/main" id="{32C4FFE6-13F5-8A2C-7A75-97DE20FFAE7F}"/>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1;p32">
              <a:extLst>
                <a:ext uri="{FF2B5EF4-FFF2-40B4-BE49-F238E27FC236}">
                  <a16:creationId xmlns:a16="http://schemas.microsoft.com/office/drawing/2014/main" id="{D5BB0E4D-A6ED-4517-C573-55EDA15EE84D}"/>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2;p32">
              <a:extLst>
                <a:ext uri="{FF2B5EF4-FFF2-40B4-BE49-F238E27FC236}">
                  <a16:creationId xmlns:a16="http://schemas.microsoft.com/office/drawing/2014/main" id="{C2E53300-F3C0-9ED6-AA0D-A9FFAC888E21}"/>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3;p32">
              <a:extLst>
                <a:ext uri="{FF2B5EF4-FFF2-40B4-BE49-F238E27FC236}">
                  <a16:creationId xmlns:a16="http://schemas.microsoft.com/office/drawing/2014/main" id="{E74D9847-B6ED-0801-16DB-2E7DC6C969BB}"/>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4;p32">
              <a:extLst>
                <a:ext uri="{FF2B5EF4-FFF2-40B4-BE49-F238E27FC236}">
                  <a16:creationId xmlns:a16="http://schemas.microsoft.com/office/drawing/2014/main" id="{3CBC6941-087C-30AD-AFBB-29DF27CD47E2}"/>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5;p32">
              <a:extLst>
                <a:ext uri="{FF2B5EF4-FFF2-40B4-BE49-F238E27FC236}">
                  <a16:creationId xmlns:a16="http://schemas.microsoft.com/office/drawing/2014/main" id="{1AEC9ACC-0D3C-E837-448E-04DC97B62AC2}"/>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p32">
              <a:extLst>
                <a:ext uri="{FF2B5EF4-FFF2-40B4-BE49-F238E27FC236}">
                  <a16:creationId xmlns:a16="http://schemas.microsoft.com/office/drawing/2014/main" id="{6E841EBC-D3C1-CE2F-0143-4629E7DEED47}"/>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7;p32">
              <a:extLst>
                <a:ext uri="{FF2B5EF4-FFF2-40B4-BE49-F238E27FC236}">
                  <a16:creationId xmlns:a16="http://schemas.microsoft.com/office/drawing/2014/main" id="{D1483421-0E8B-C11B-71C1-7B7DB8813F99}"/>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28;p32">
            <a:extLst>
              <a:ext uri="{FF2B5EF4-FFF2-40B4-BE49-F238E27FC236}">
                <a16:creationId xmlns:a16="http://schemas.microsoft.com/office/drawing/2014/main" id="{E6C88B15-42E3-66DF-C170-34D0293A4E95}"/>
              </a:ext>
            </a:extLst>
          </p:cNvPr>
          <p:cNvGrpSpPr/>
          <p:nvPr/>
        </p:nvGrpSpPr>
        <p:grpSpPr>
          <a:xfrm rot="12825969">
            <a:off x="9989849" y="-763227"/>
            <a:ext cx="323544" cy="735336"/>
            <a:chOff x="3724575" y="3497700"/>
            <a:chExt cx="603495" cy="1371596"/>
          </a:xfrm>
        </p:grpSpPr>
        <p:sp>
          <p:nvSpPr>
            <p:cNvPr id="18" name="Google Shape;529;p32">
              <a:extLst>
                <a:ext uri="{FF2B5EF4-FFF2-40B4-BE49-F238E27FC236}">
                  <a16:creationId xmlns:a16="http://schemas.microsoft.com/office/drawing/2014/main" id="{68DBD395-EE05-CD0D-6223-1E243471012A}"/>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30;p32">
              <a:extLst>
                <a:ext uri="{FF2B5EF4-FFF2-40B4-BE49-F238E27FC236}">
                  <a16:creationId xmlns:a16="http://schemas.microsoft.com/office/drawing/2014/main" id="{36CD94D8-84AE-9A6F-C6D7-2850477ED874}"/>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31;p32">
              <a:extLst>
                <a:ext uri="{FF2B5EF4-FFF2-40B4-BE49-F238E27FC236}">
                  <a16:creationId xmlns:a16="http://schemas.microsoft.com/office/drawing/2014/main" id="{0A24BD7F-3C3D-9C63-1122-6DBB491AD6D3}"/>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32;p32">
              <a:extLst>
                <a:ext uri="{FF2B5EF4-FFF2-40B4-BE49-F238E27FC236}">
                  <a16:creationId xmlns:a16="http://schemas.microsoft.com/office/drawing/2014/main" id="{F45E9228-336B-66A2-8261-D7BF5104B509}"/>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33;p32">
              <a:extLst>
                <a:ext uri="{FF2B5EF4-FFF2-40B4-BE49-F238E27FC236}">
                  <a16:creationId xmlns:a16="http://schemas.microsoft.com/office/drawing/2014/main" id="{DBA1B8D9-92D6-47C4-5C78-42F4A874D2D5}"/>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34;p32">
              <a:extLst>
                <a:ext uri="{FF2B5EF4-FFF2-40B4-BE49-F238E27FC236}">
                  <a16:creationId xmlns:a16="http://schemas.microsoft.com/office/drawing/2014/main" id="{84EA5EB6-A1AA-B6EB-8364-291AD8264CDE}"/>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35;p32">
            <a:extLst>
              <a:ext uri="{FF2B5EF4-FFF2-40B4-BE49-F238E27FC236}">
                <a16:creationId xmlns:a16="http://schemas.microsoft.com/office/drawing/2014/main" id="{05968206-4429-0E7F-C6C5-E752B5665FEA}"/>
              </a:ext>
            </a:extLst>
          </p:cNvPr>
          <p:cNvGrpSpPr/>
          <p:nvPr/>
        </p:nvGrpSpPr>
        <p:grpSpPr>
          <a:xfrm>
            <a:off x="-74361" y="6940471"/>
            <a:ext cx="937904" cy="937208"/>
            <a:chOff x="715100" y="274199"/>
            <a:chExt cx="1920300" cy="1918875"/>
          </a:xfrm>
        </p:grpSpPr>
        <p:sp>
          <p:nvSpPr>
            <p:cNvPr id="25" name="Google Shape;536;p32">
              <a:extLst>
                <a:ext uri="{FF2B5EF4-FFF2-40B4-BE49-F238E27FC236}">
                  <a16:creationId xmlns:a16="http://schemas.microsoft.com/office/drawing/2014/main" id="{49326C76-19A6-6276-B75D-86AD16BC1609}"/>
                </a:ext>
              </a:extLst>
            </p:cNvPr>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537;p32">
              <a:extLst>
                <a:ext uri="{FF2B5EF4-FFF2-40B4-BE49-F238E27FC236}">
                  <a16:creationId xmlns:a16="http://schemas.microsoft.com/office/drawing/2014/main" id="{3BA47D9A-9899-3327-13A2-213AE5BEE12C}"/>
                </a:ext>
              </a:extLst>
            </p:cNvPr>
            <p:cNvGrpSpPr/>
            <p:nvPr/>
          </p:nvGrpSpPr>
          <p:grpSpPr>
            <a:xfrm>
              <a:off x="715100" y="274199"/>
              <a:ext cx="1828800" cy="1828800"/>
              <a:chOff x="715100" y="274199"/>
              <a:chExt cx="1828800" cy="1828800"/>
            </a:xfrm>
          </p:grpSpPr>
          <p:sp>
            <p:nvSpPr>
              <p:cNvPr id="27" name="Google Shape;538;p32">
                <a:extLst>
                  <a:ext uri="{FF2B5EF4-FFF2-40B4-BE49-F238E27FC236}">
                    <a16:creationId xmlns:a16="http://schemas.microsoft.com/office/drawing/2014/main" id="{1FF2AD7E-9E3B-FD1B-FE62-5153ABE7E31A}"/>
                  </a:ext>
                </a:extLst>
              </p:cNvPr>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539;p32">
                <a:extLst>
                  <a:ext uri="{FF2B5EF4-FFF2-40B4-BE49-F238E27FC236}">
                    <a16:creationId xmlns:a16="http://schemas.microsoft.com/office/drawing/2014/main" id="{1A4599C7-B664-E038-39E1-41CC3053B6C1}"/>
                  </a:ext>
                </a:extLst>
              </p:cNvPr>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29" name="Google Shape;540;p32">
                <a:extLst>
                  <a:ext uri="{FF2B5EF4-FFF2-40B4-BE49-F238E27FC236}">
                    <a16:creationId xmlns:a16="http://schemas.microsoft.com/office/drawing/2014/main" id="{77E4D839-C063-FBB1-996E-E9D6149C968E}"/>
                  </a:ext>
                </a:extLst>
              </p:cNvPr>
              <p:cNvGrpSpPr/>
              <p:nvPr/>
            </p:nvGrpSpPr>
            <p:grpSpPr>
              <a:xfrm>
                <a:off x="2267950" y="363963"/>
                <a:ext cx="183000" cy="183000"/>
                <a:chOff x="8225400" y="367488"/>
                <a:chExt cx="183000" cy="183000"/>
              </a:xfrm>
            </p:grpSpPr>
            <p:cxnSp>
              <p:nvCxnSpPr>
                <p:cNvPr id="32" name="Google Shape;541;p32">
                  <a:extLst>
                    <a:ext uri="{FF2B5EF4-FFF2-40B4-BE49-F238E27FC236}">
                      <a16:creationId xmlns:a16="http://schemas.microsoft.com/office/drawing/2014/main" id="{375ADE65-00B6-ECCD-2154-9F88D3E4BF40}"/>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33" name="Google Shape;542;p32">
                  <a:extLst>
                    <a:ext uri="{FF2B5EF4-FFF2-40B4-BE49-F238E27FC236}">
                      <a16:creationId xmlns:a16="http://schemas.microsoft.com/office/drawing/2014/main" id="{C9FACB31-C6EA-F353-E1AF-73619ED40E33}"/>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30" name="Google Shape;543;p32">
                <a:extLst>
                  <a:ext uri="{FF2B5EF4-FFF2-40B4-BE49-F238E27FC236}">
                    <a16:creationId xmlns:a16="http://schemas.microsoft.com/office/drawing/2014/main" id="{469767F0-AA92-DFDC-6EE7-6E6BEB82B1E3}"/>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544;p32">
                <a:extLst>
                  <a:ext uri="{FF2B5EF4-FFF2-40B4-BE49-F238E27FC236}">
                    <a16:creationId xmlns:a16="http://schemas.microsoft.com/office/drawing/2014/main" id="{52F2155D-8C8F-9757-F787-6AC528C019A5}"/>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pic>
        <p:nvPicPr>
          <p:cNvPr id="35" name="Picture 34" descr="Diagram&#10;&#10;Description automatically generated">
            <a:extLst>
              <a:ext uri="{FF2B5EF4-FFF2-40B4-BE49-F238E27FC236}">
                <a16:creationId xmlns:a16="http://schemas.microsoft.com/office/drawing/2014/main" id="{027DEC1B-9FEC-9535-C3E0-042FC5CC8AB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Lst>
          </a:blip>
          <a:stretch>
            <a:fillRect/>
          </a:stretch>
        </p:blipFill>
        <p:spPr>
          <a:xfrm>
            <a:off x="1646925" y="1386895"/>
            <a:ext cx="6023828" cy="2311885"/>
          </a:xfrm>
          <a:prstGeom prst="rect">
            <a:avLst/>
          </a:prstGeom>
        </p:spPr>
      </p:pic>
    </p:spTree>
    <p:extLst>
      <p:ext uri="{BB962C8B-B14F-4D97-AF65-F5344CB8AC3E}">
        <p14:creationId xmlns:p14="http://schemas.microsoft.com/office/powerpoint/2010/main" val="94725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0"/>
          <p:cNvSpPr txBox="1">
            <a:spLocks noGrp="1"/>
          </p:cNvSpPr>
          <p:nvPr>
            <p:ph type="title"/>
          </p:nvPr>
        </p:nvSpPr>
        <p:spPr>
          <a:xfrm>
            <a:off x="757972" y="579064"/>
            <a:ext cx="7713900" cy="6125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swald bold" pitchFamily="2" charset="0"/>
              </a:rPr>
              <a:t>Nội dung của bài báo cáo</a:t>
            </a:r>
            <a:endParaRPr>
              <a:latin typeface="Oswald bold" pitchFamily="2" charset="0"/>
            </a:endParaRPr>
          </a:p>
        </p:txBody>
      </p:sp>
      <p:graphicFrame>
        <p:nvGraphicFramePr>
          <p:cNvPr id="471" name="Google Shape;471;p30"/>
          <p:cNvGraphicFramePr/>
          <p:nvPr>
            <p:extLst>
              <p:ext uri="{D42A27DB-BD31-4B8C-83A1-F6EECF244321}">
                <p14:modId xmlns:p14="http://schemas.microsoft.com/office/powerpoint/2010/main" val="4032303223"/>
              </p:ext>
            </p:extLst>
          </p:nvPr>
        </p:nvGraphicFramePr>
        <p:xfrm>
          <a:off x="715000" y="1226589"/>
          <a:ext cx="7713900" cy="3505000"/>
        </p:xfrm>
        <a:graphic>
          <a:graphicData uri="http://schemas.openxmlformats.org/drawingml/2006/table">
            <a:tbl>
              <a:tblPr>
                <a:noFill/>
                <a:tableStyleId>{2F3B0D71-4E64-4B7A-8608-AA9BDD947B3B}</a:tableStyleId>
              </a:tblPr>
              <a:tblGrid>
                <a:gridCol w="2327400">
                  <a:extLst>
                    <a:ext uri="{9D8B030D-6E8A-4147-A177-3AD203B41FA5}">
                      <a16:colId xmlns:a16="http://schemas.microsoft.com/office/drawing/2014/main" val="20000"/>
                    </a:ext>
                  </a:extLst>
                </a:gridCol>
                <a:gridCol w="5386500">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Times New Roman" panose="02020603050405020304" pitchFamily="18" charset="0"/>
                          <a:sym typeface="Karla"/>
                        </a:rPr>
                        <a:t>GIỚI THIỆU HỆ THỐNG</a:t>
                      </a:r>
                      <a:endParaRPr sz="1100" b="1">
                        <a:solidFill>
                          <a:schemeClr val="dk1"/>
                        </a:solidFill>
                        <a:latin typeface="Oswald" pitchFamily="2" charset="0"/>
                        <a:ea typeface="Karla"/>
                        <a:cs typeface="Times New Roman" panose="02020603050405020304" pitchFamily="18" charset="0"/>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1. KẾ HOẠCH THỰC HIỆN</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2. KHẢO SÁT HỆ THỐNG</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3. SƠ ĐỒ BFD</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a:solidFill>
                            <a:schemeClr val="hlink"/>
                          </a:solidFill>
                          <a:uFill>
                            <a:noFill/>
                          </a:uFill>
                          <a:latin typeface="Oswald" pitchFamily="2" charset="0"/>
                          <a:ea typeface="Karla"/>
                          <a:cs typeface="Karla"/>
                          <a:sym typeface="Karla"/>
                        </a:rPr>
                        <a:t>4. USECASE</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b="1">
                          <a:solidFill>
                            <a:schemeClr val="dk1"/>
                          </a:solidFill>
                          <a:latin typeface="Oswald" pitchFamily="2" charset="0"/>
                          <a:ea typeface="Karla"/>
                          <a:cs typeface="Karla"/>
                          <a:sym typeface="Karla"/>
                        </a:rPr>
                        <a:t>5. THIẾT KẾ DỮ LIỆU</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100" b="1">
                        <a:solidFill>
                          <a:schemeClr val="dk1"/>
                        </a:solidFill>
                        <a:latin typeface="Oswald Light"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6. SƠ ĐỒ DFD</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903476815"/>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7. GIAO DIỆN</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101739838"/>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TỔNG KẾT</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347755713"/>
                  </a:ext>
                </a:extLst>
              </a:tr>
              <a:tr h="350500">
                <a:tc>
                  <a:txBody>
                    <a:bodyPr/>
                    <a:lstStyle/>
                    <a:p>
                      <a:pPr marL="0" lvl="0" indent="0" algn="l" rtl="0">
                        <a:spcBef>
                          <a:spcPts val="0"/>
                        </a:spcBef>
                        <a:spcAft>
                          <a:spcPts val="0"/>
                        </a:spcAft>
                        <a:buNone/>
                      </a:pPr>
                      <a:r>
                        <a:rPr lang="en-US" sz="1100" b="1">
                          <a:solidFill>
                            <a:schemeClr val="dk1"/>
                          </a:solidFill>
                          <a:latin typeface="Oswald" pitchFamily="2" charset="0"/>
                          <a:ea typeface="Karla"/>
                          <a:cs typeface="Karla"/>
                          <a:sym typeface="Karla"/>
                        </a:rPr>
                        <a:t>TÀI LIỆU THAM KHẢO</a:t>
                      </a:r>
                      <a:endParaRPr sz="1100" b="1">
                        <a:solidFill>
                          <a:schemeClr val="dk1"/>
                        </a:solidFill>
                        <a:latin typeface="Oswald" pitchFamily="2" charset="0"/>
                        <a:ea typeface="Karla"/>
                        <a:cs typeface="Karla"/>
                        <a:sym typeface="Karla"/>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a:solidFill>
                          <a:schemeClr val="dk1"/>
                        </a:solidFill>
                        <a:latin typeface="Oswald Light" pitchFamily="2" charset="0"/>
                        <a:ea typeface="Karla"/>
                        <a:cs typeface="Karla"/>
                        <a:sym typeface="Karla"/>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732196743"/>
                  </a:ext>
                </a:extLst>
              </a:tr>
            </a:tbl>
          </a:graphicData>
        </a:graphic>
      </p:graphicFrame>
      <p:sp>
        <p:nvSpPr>
          <p:cNvPr id="472" name="Google Shape;472;p30"/>
          <p:cNvSpPr/>
          <p:nvPr/>
        </p:nvSpPr>
        <p:spPr>
          <a:xfrm>
            <a:off x="990312" y="107545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757972" y="92679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7971692" y="9920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51;p32">
            <a:extLst>
              <a:ext uri="{FF2B5EF4-FFF2-40B4-BE49-F238E27FC236}">
                <a16:creationId xmlns:a16="http://schemas.microsoft.com/office/drawing/2014/main" id="{15547B95-9F84-4D6A-7D38-06F3D117669F}"/>
              </a:ext>
            </a:extLst>
          </p:cNvPr>
          <p:cNvSpPr txBox="1">
            <a:spLocks/>
          </p:cNvSpPr>
          <p:nvPr/>
        </p:nvSpPr>
        <p:spPr>
          <a:xfrm>
            <a:off x="-3938189" y="1265969"/>
            <a:ext cx="3535986" cy="1305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Char char="●"/>
              <a:defRPr sz="11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marL="0" indent="0" algn="just">
              <a:spcAft>
                <a:spcPts val="600"/>
              </a:spcAft>
              <a:buFont typeface="Karla"/>
              <a:buNone/>
            </a:pPr>
            <a:r>
              <a:rPr lang="en-US" sz="300">
                <a:latin typeface="Oswald Light" pitchFamily="2" charset="0"/>
                <a:ea typeface="Inter Tight Light" pitchFamily="2" charset="0"/>
                <a:cs typeface="Inter Tight Light" pitchFamily="2" charset="0"/>
              </a:rPr>
              <a:t>       </a:t>
            </a:r>
            <a:r>
              <a:rPr lang="vi-VN" sz="300">
                <a:latin typeface="Oswald Light" pitchFamily="2" charset="0"/>
                <a:ea typeface="Inter Tight Light" pitchFamily="2" charset="0"/>
                <a:cs typeface="Inter Tight Light" pitchFamily="2" charset="0"/>
              </a:rPr>
              <a:t>Thị trường điện thoại di động ngày càng sôi động và phát triển với hàng loạt các sản phẩm đa dạng, mang lại cho người dùng nhiều lựa chọn phù hợp với nhu cầu và sở thích của từng cá nhân. Để đáp ứng nhu cầu quản lý hiệu quả các hoạt động nhập, xuất, tồn kho, đổi trả và bảo hành của sản phẩm điện thoại, việc xây dựng một hệ thống quản lý kho hàng điện thoại thông minh theo mã IMEI chuyên nghiệp trở thành điều không thể thiếu đối với các công ty và cửa hàng kinh doanh.</a:t>
            </a:r>
          </a:p>
        </p:txBody>
      </p:sp>
      <p:pic>
        <p:nvPicPr>
          <p:cNvPr id="3" name="Picture 2" descr="Icon&#10;&#10;Description automatically generated">
            <a:extLst>
              <a:ext uri="{FF2B5EF4-FFF2-40B4-BE49-F238E27FC236}">
                <a16:creationId xmlns:a16="http://schemas.microsoft.com/office/drawing/2014/main" id="{423122A5-3ECE-79A4-F129-ECE3DF938C28}"/>
              </a:ext>
            </a:extLst>
          </p:cNvPr>
          <p:cNvPicPr>
            <a:picLocks noChangeAspect="1"/>
          </p:cNvPicPr>
          <p:nvPr/>
        </p:nvPicPr>
        <p:blipFill>
          <a:blip r:embed="rId3"/>
          <a:stretch>
            <a:fillRect/>
          </a:stretch>
        </p:blipFill>
        <p:spPr>
          <a:xfrm>
            <a:off x="10013668" y="926798"/>
            <a:ext cx="612528" cy="612528"/>
          </a:xfrm>
          <a:prstGeom prst="rect">
            <a:avLst/>
          </a:prstGeom>
        </p:spPr>
      </p:pic>
      <p:sp>
        <p:nvSpPr>
          <p:cNvPr id="4" name="TextBox 3">
            <a:extLst>
              <a:ext uri="{FF2B5EF4-FFF2-40B4-BE49-F238E27FC236}">
                <a16:creationId xmlns:a16="http://schemas.microsoft.com/office/drawing/2014/main" id="{F8237675-C584-25D5-57A7-C613212A4098}"/>
              </a:ext>
            </a:extLst>
          </p:cNvPr>
          <p:cNvSpPr txBox="1"/>
          <p:nvPr/>
        </p:nvSpPr>
        <p:spPr>
          <a:xfrm>
            <a:off x="1754688" y="6833569"/>
            <a:ext cx="5278522" cy="184666"/>
          </a:xfrm>
          <a:prstGeom prst="rect">
            <a:avLst/>
          </a:prstGeom>
          <a:noFill/>
        </p:spPr>
        <p:txBody>
          <a:bodyPr wrap="square">
            <a:spAutoFit/>
          </a:bodyPr>
          <a:lstStyle/>
          <a:p>
            <a:pPr marL="0" lvl="0" indent="0" algn="just" rtl="0">
              <a:spcBef>
                <a:spcPts val="0"/>
              </a:spcBef>
              <a:spcAft>
                <a:spcPts val="600"/>
              </a:spcAft>
              <a:buNone/>
            </a:pPr>
            <a:r>
              <a:rPr lang="en-US" sz="300">
                <a:latin typeface="Oswald Light" pitchFamily="2" charset="0"/>
                <a:ea typeface="Inter Tight Light" pitchFamily="2" charset="0"/>
                <a:cs typeface="Inter Tight Light" pitchFamily="2" charset="0"/>
              </a:rPr>
              <a:t>       </a:t>
            </a:r>
            <a:r>
              <a:rPr lang="vi-VN" sz="300">
                <a:latin typeface="Oswald Light" pitchFamily="2" charset="0"/>
                <a:ea typeface="Inter Tight Light" pitchFamily="2" charset="0"/>
                <a:cs typeface="Inter Tight Light" pitchFamily="2" charset="0"/>
              </a:rPr>
              <a:t>Việc chọn đề tài này còn xuất phát từ nhu cầu thực tế của doanh nghiệp, đặc biệt là các cửa hàng bán lẻ, khi việc quản lý kho hàng chưa được tự động hóa đầy đủ, dẫn đến các vấn đề như sai sót trong quá trình nhập, xuất hàng, gian lận, hoặc khó khăn trong việc theo dõi lịch sử giao dịch. Hệ thống quản lý kho hàng điện thoại thông minh sẽ hỗ trợ doanh nghiệp giải quyết những khó khăn này một cách hiệu quả, đồng thời giúp nâng cao năng suất kinh doanh và chất lượng dịch vụ đối với khách hàng.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pitchFamily="2" charset="0"/>
                <a:ea typeface="Karla"/>
                <a:cs typeface="Karla"/>
                <a:sym typeface="Karla"/>
              </a:rPr>
              <a:t>USECASE</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Usecase</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8835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pic>
        <p:nvPicPr>
          <p:cNvPr id="39" name="Picture 38">
            <a:extLst>
              <a:ext uri="{FF2B5EF4-FFF2-40B4-BE49-F238E27FC236}">
                <a16:creationId xmlns:a16="http://schemas.microsoft.com/office/drawing/2014/main" id="{F8AE28C7-F75C-2B7D-5843-7185B03AFA1B}"/>
              </a:ext>
            </a:extLst>
          </p:cNvPr>
          <p:cNvPicPr>
            <a:picLocks noChangeAspect="1"/>
          </p:cNvPicPr>
          <p:nvPr/>
        </p:nvPicPr>
        <p:blipFill>
          <a:blip r:embed="rId7"/>
          <a:stretch>
            <a:fillRect/>
          </a:stretch>
        </p:blipFill>
        <p:spPr>
          <a:xfrm>
            <a:off x="3684647" y="6414690"/>
            <a:ext cx="1686728" cy="1686728"/>
          </a:xfrm>
          <a:prstGeom prst="rect">
            <a:avLst/>
          </a:prstGeom>
        </p:spPr>
      </p:pic>
      <p:pic>
        <p:nvPicPr>
          <p:cNvPr id="40" name="Picture 39">
            <a:extLst>
              <a:ext uri="{FF2B5EF4-FFF2-40B4-BE49-F238E27FC236}">
                <a16:creationId xmlns:a16="http://schemas.microsoft.com/office/drawing/2014/main" id="{D00D28ED-DA49-CC13-738F-A17357912027}"/>
              </a:ext>
            </a:extLst>
          </p:cNvPr>
          <p:cNvPicPr>
            <a:picLocks noChangeAspect="1"/>
          </p:cNvPicPr>
          <p:nvPr/>
        </p:nvPicPr>
        <p:blipFill>
          <a:blip r:embed="rId8"/>
          <a:stretch>
            <a:fillRect/>
          </a:stretch>
        </p:blipFill>
        <p:spPr>
          <a:xfrm>
            <a:off x="1059378" y="6355000"/>
            <a:ext cx="1686728" cy="1686728"/>
          </a:xfrm>
          <a:prstGeom prst="rect">
            <a:avLst/>
          </a:prstGeom>
        </p:spPr>
      </p:pic>
      <p:sp>
        <p:nvSpPr>
          <p:cNvPr id="41" name="Google Shape;495;p31">
            <a:extLst>
              <a:ext uri="{FF2B5EF4-FFF2-40B4-BE49-F238E27FC236}">
                <a16:creationId xmlns:a16="http://schemas.microsoft.com/office/drawing/2014/main" id="{669EB30A-C34C-ECAD-B43C-C81E5182B487}"/>
              </a:ext>
            </a:extLst>
          </p:cNvPr>
          <p:cNvSpPr txBox="1">
            <a:spLocks/>
          </p:cNvSpPr>
          <p:nvPr/>
        </p:nvSpPr>
        <p:spPr>
          <a:xfrm>
            <a:off x="1305910" y="59635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42" name="Google Shape;495;p31">
            <a:extLst>
              <a:ext uri="{FF2B5EF4-FFF2-40B4-BE49-F238E27FC236}">
                <a16:creationId xmlns:a16="http://schemas.microsoft.com/office/drawing/2014/main" id="{9898EF65-7053-9ABA-8E5F-09B310A07C52}"/>
              </a:ext>
            </a:extLst>
          </p:cNvPr>
          <p:cNvSpPr txBox="1">
            <a:spLocks/>
          </p:cNvSpPr>
          <p:nvPr/>
        </p:nvSpPr>
        <p:spPr>
          <a:xfrm>
            <a:off x="3775587" y="59572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44" name="Picture 43">
            <a:extLst>
              <a:ext uri="{FF2B5EF4-FFF2-40B4-BE49-F238E27FC236}">
                <a16:creationId xmlns:a16="http://schemas.microsoft.com/office/drawing/2014/main" id="{318808EA-3494-933E-3ECA-1E60CB79AD5C}"/>
              </a:ext>
            </a:extLst>
          </p:cNvPr>
          <p:cNvPicPr>
            <a:picLocks noChangeAspect="1"/>
          </p:cNvPicPr>
          <p:nvPr/>
        </p:nvPicPr>
        <p:blipFill>
          <a:blip r:embed="rId9"/>
          <a:stretch>
            <a:fillRect/>
          </a:stretch>
        </p:blipFill>
        <p:spPr>
          <a:xfrm>
            <a:off x="6440859" y="6440089"/>
            <a:ext cx="1618061" cy="1618061"/>
          </a:xfrm>
          <a:prstGeom prst="rect">
            <a:avLst/>
          </a:prstGeom>
        </p:spPr>
      </p:pic>
      <p:sp>
        <p:nvSpPr>
          <p:cNvPr id="45" name="Google Shape;495;p31">
            <a:extLst>
              <a:ext uri="{FF2B5EF4-FFF2-40B4-BE49-F238E27FC236}">
                <a16:creationId xmlns:a16="http://schemas.microsoft.com/office/drawing/2014/main" id="{962C01B3-D325-B0E2-A0A5-88C5DACCDD5E}"/>
              </a:ext>
            </a:extLst>
          </p:cNvPr>
          <p:cNvSpPr txBox="1">
            <a:spLocks/>
          </p:cNvSpPr>
          <p:nvPr/>
        </p:nvSpPr>
        <p:spPr>
          <a:xfrm>
            <a:off x="6450910" y="59456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99817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257084" y="950619"/>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 name="TextBox 48">
            <a:extLst>
              <a:ext uri="{FF2B5EF4-FFF2-40B4-BE49-F238E27FC236}">
                <a16:creationId xmlns:a16="http://schemas.microsoft.com/office/drawing/2014/main" id="{1CB0397A-F676-53C3-195A-2044D12EB567}"/>
              </a:ext>
            </a:extLst>
          </p:cNvPr>
          <p:cNvSpPr txBox="1"/>
          <p:nvPr/>
        </p:nvSpPr>
        <p:spPr>
          <a:xfrm>
            <a:off x="9564755" y="1880925"/>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pic>
        <p:nvPicPr>
          <p:cNvPr id="56" name="Picture 55">
            <a:extLst>
              <a:ext uri="{FF2B5EF4-FFF2-40B4-BE49-F238E27FC236}">
                <a16:creationId xmlns:a16="http://schemas.microsoft.com/office/drawing/2014/main" id="{B25927C0-4A42-B177-72C3-B01BDCB77D54}"/>
              </a:ext>
            </a:extLst>
          </p:cNvPr>
          <p:cNvPicPr>
            <a:picLocks noChangeAspect="1"/>
          </p:cNvPicPr>
          <p:nvPr/>
        </p:nvPicPr>
        <p:blipFill>
          <a:blip r:embed="rId4"/>
          <a:stretch>
            <a:fillRect/>
          </a:stretch>
        </p:blipFill>
        <p:spPr>
          <a:xfrm>
            <a:off x="3684647" y="2871390"/>
            <a:ext cx="1686728" cy="1686728"/>
          </a:xfrm>
          <a:prstGeom prst="rect">
            <a:avLst/>
          </a:prstGeom>
        </p:spPr>
      </p:pic>
      <p:pic>
        <p:nvPicPr>
          <p:cNvPr id="57" name="Picture 56">
            <a:extLst>
              <a:ext uri="{FF2B5EF4-FFF2-40B4-BE49-F238E27FC236}">
                <a16:creationId xmlns:a16="http://schemas.microsoft.com/office/drawing/2014/main" id="{D86F88C5-37D6-0910-AD76-C6F084B06389}"/>
              </a:ext>
            </a:extLst>
          </p:cNvPr>
          <p:cNvPicPr>
            <a:picLocks noChangeAspect="1"/>
          </p:cNvPicPr>
          <p:nvPr/>
        </p:nvPicPr>
        <p:blipFill>
          <a:blip r:embed="rId5"/>
          <a:stretch>
            <a:fillRect/>
          </a:stretch>
        </p:blipFill>
        <p:spPr>
          <a:xfrm>
            <a:off x="1059378" y="2811700"/>
            <a:ext cx="1686728" cy="1686728"/>
          </a:xfrm>
          <a:prstGeom prst="rect">
            <a:avLst/>
          </a:prstGeom>
        </p:spPr>
      </p:pic>
      <p:sp>
        <p:nvSpPr>
          <p:cNvPr id="58" name="Google Shape;495;p31">
            <a:extLst>
              <a:ext uri="{FF2B5EF4-FFF2-40B4-BE49-F238E27FC236}">
                <a16:creationId xmlns:a16="http://schemas.microsoft.com/office/drawing/2014/main" id="{86EE11A9-2993-AC7A-A714-1E56E9C9A3CB}"/>
              </a:ext>
            </a:extLst>
          </p:cNvPr>
          <p:cNvSpPr txBox="1">
            <a:spLocks/>
          </p:cNvSpPr>
          <p:nvPr/>
        </p:nvSpPr>
        <p:spPr>
          <a:xfrm>
            <a:off x="1305910" y="24202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59" name="Google Shape;495;p31">
            <a:extLst>
              <a:ext uri="{FF2B5EF4-FFF2-40B4-BE49-F238E27FC236}">
                <a16:creationId xmlns:a16="http://schemas.microsoft.com/office/drawing/2014/main" id="{8BBFF95E-7AC4-CA1C-30C4-CC7857828A40}"/>
              </a:ext>
            </a:extLst>
          </p:cNvPr>
          <p:cNvSpPr txBox="1">
            <a:spLocks/>
          </p:cNvSpPr>
          <p:nvPr/>
        </p:nvSpPr>
        <p:spPr>
          <a:xfrm>
            <a:off x="3775587" y="24139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60" name="Picture 59">
            <a:extLst>
              <a:ext uri="{FF2B5EF4-FFF2-40B4-BE49-F238E27FC236}">
                <a16:creationId xmlns:a16="http://schemas.microsoft.com/office/drawing/2014/main" id="{4FEBE85D-A318-027E-3864-CAEC36E9FAF0}"/>
              </a:ext>
            </a:extLst>
          </p:cNvPr>
          <p:cNvPicPr>
            <a:picLocks noChangeAspect="1"/>
          </p:cNvPicPr>
          <p:nvPr/>
        </p:nvPicPr>
        <p:blipFill>
          <a:blip r:embed="rId6"/>
          <a:stretch>
            <a:fillRect/>
          </a:stretch>
        </p:blipFill>
        <p:spPr>
          <a:xfrm>
            <a:off x="6440859" y="2896789"/>
            <a:ext cx="1618061" cy="1618061"/>
          </a:xfrm>
          <a:prstGeom prst="rect">
            <a:avLst/>
          </a:prstGeom>
        </p:spPr>
      </p:pic>
      <p:sp>
        <p:nvSpPr>
          <p:cNvPr id="61" name="Google Shape;495;p31">
            <a:extLst>
              <a:ext uri="{FF2B5EF4-FFF2-40B4-BE49-F238E27FC236}">
                <a16:creationId xmlns:a16="http://schemas.microsoft.com/office/drawing/2014/main" id="{1BFAECAA-EF20-1CEF-1826-8B71BE35E512}"/>
              </a:ext>
            </a:extLst>
          </p:cNvPr>
          <p:cNvSpPr txBox="1">
            <a:spLocks/>
          </p:cNvSpPr>
          <p:nvPr/>
        </p:nvSpPr>
        <p:spPr>
          <a:xfrm>
            <a:off x="6450910" y="24023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65644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 name="Picture 44">
            <a:extLst>
              <a:ext uri="{FF2B5EF4-FFF2-40B4-BE49-F238E27FC236}">
                <a16:creationId xmlns:a16="http://schemas.microsoft.com/office/drawing/2014/main" id="{53476C0D-720A-A6D0-B54F-C185420723B9}"/>
              </a:ext>
            </a:extLst>
          </p:cNvPr>
          <p:cNvPicPr>
            <a:picLocks noChangeAspect="1"/>
          </p:cNvPicPr>
          <p:nvPr/>
        </p:nvPicPr>
        <p:blipFill>
          <a:blip r:embed="rId4"/>
          <a:stretch>
            <a:fillRect/>
          </a:stretch>
        </p:blipFill>
        <p:spPr>
          <a:xfrm>
            <a:off x="959129" y="3595657"/>
            <a:ext cx="889017" cy="889017"/>
          </a:xfrm>
          <a:prstGeom prst="rect">
            <a:avLst/>
          </a:prstGeom>
        </p:spPr>
      </p:pic>
      <p:sp>
        <p:nvSpPr>
          <p:cNvPr id="46" name="Google Shape;495;p31">
            <a:extLst>
              <a:ext uri="{FF2B5EF4-FFF2-40B4-BE49-F238E27FC236}">
                <a16:creationId xmlns:a16="http://schemas.microsoft.com/office/drawing/2014/main" id="{F872A61A-2FBD-774C-D577-55DE1381E57A}"/>
              </a:ext>
            </a:extLst>
          </p:cNvPr>
          <p:cNvSpPr txBox="1">
            <a:spLocks/>
          </p:cNvSpPr>
          <p:nvPr/>
        </p:nvSpPr>
        <p:spPr>
          <a:xfrm>
            <a:off x="989286" y="3188833"/>
            <a:ext cx="1071934"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Quản lý kho</a:t>
            </a:r>
          </a:p>
        </p:txBody>
      </p:sp>
      <p:sp>
        <p:nvSpPr>
          <p:cNvPr id="3" name="TextBox 2">
            <a:extLst>
              <a:ext uri="{FF2B5EF4-FFF2-40B4-BE49-F238E27FC236}">
                <a16:creationId xmlns:a16="http://schemas.microsoft.com/office/drawing/2014/main" id="{5B037B4B-2F17-E86B-B0D6-82CEC509D6EF}"/>
              </a:ext>
            </a:extLst>
          </p:cNvPr>
          <p:cNvSpPr txBox="1"/>
          <p:nvPr/>
        </p:nvSpPr>
        <p:spPr>
          <a:xfrm>
            <a:off x="1870846" y="1902523"/>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sp>
        <p:nvSpPr>
          <p:cNvPr id="4" name="TextBox 3">
            <a:extLst>
              <a:ext uri="{FF2B5EF4-FFF2-40B4-BE49-F238E27FC236}">
                <a16:creationId xmlns:a16="http://schemas.microsoft.com/office/drawing/2014/main" id="{2011C1AC-AF4F-371B-E38A-12DBDE7E9454}"/>
              </a:ext>
            </a:extLst>
          </p:cNvPr>
          <p:cNvSpPr txBox="1"/>
          <p:nvPr/>
        </p:nvSpPr>
        <p:spPr>
          <a:xfrm>
            <a:off x="15086749" y="1983222"/>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pic>
        <p:nvPicPr>
          <p:cNvPr id="5" name="Picture 4">
            <a:extLst>
              <a:ext uri="{FF2B5EF4-FFF2-40B4-BE49-F238E27FC236}">
                <a16:creationId xmlns:a16="http://schemas.microsoft.com/office/drawing/2014/main" id="{71554E78-DCDE-F97D-07C0-87EBE28EF7C7}"/>
              </a:ext>
            </a:extLst>
          </p:cNvPr>
          <p:cNvPicPr>
            <a:picLocks noChangeAspect="1"/>
          </p:cNvPicPr>
          <p:nvPr/>
        </p:nvPicPr>
        <p:blipFill>
          <a:blip r:embed="rId5"/>
          <a:stretch>
            <a:fillRect/>
          </a:stretch>
        </p:blipFill>
        <p:spPr>
          <a:xfrm>
            <a:off x="9818747" y="2667672"/>
            <a:ext cx="1686728" cy="1686728"/>
          </a:xfrm>
          <a:prstGeom prst="rect">
            <a:avLst/>
          </a:prstGeom>
        </p:spPr>
      </p:pic>
      <p:sp>
        <p:nvSpPr>
          <p:cNvPr id="6" name="Google Shape;495;p31">
            <a:extLst>
              <a:ext uri="{FF2B5EF4-FFF2-40B4-BE49-F238E27FC236}">
                <a16:creationId xmlns:a16="http://schemas.microsoft.com/office/drawing/2014/main" id="{C5A5DA29-1E9D-EC18-1003-1934CA8BAAFD}"/>
              </a:ext>
            </a:extLst>
          </p:cNvPr>
          <p:cNvSpPr txBox="1">
            <a:spLocks/>
          </p:cNvSpPr>
          <p:nvPr/>
        </p:nvSpPr>
        <p:spPr>
          <a:xfrm>
            <a:off x="9909687" y="2210224"/>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7" name="Picture 6">
            <a:extLst>
              <a:ext uri="{FF2B5EF4-FFF2-40B4-BE49-F238E27FC236}">
                <a16:creationId xmlns:a16="http://schemas.microsoft.com/office/drawing/2014/main" id="{9C7A9551-2783-EDF9-6B57-DFCEE0A8BB17}"/>
              </a:ext>
            </a:extLst>
          </p:cNvPr>
          <p:cNvPicPr>
            <a:picLocks noChangeAspect="1"/>
          </p:cNvPicPr>
          <p:nvPr/>
        </p:nvPicPr>
        <p:blipFill>
          <a:blip r:embed="rId6"/>
          <a:stretch>
            <a:fillRect/>
          </a:stretch>
        </p:blipFill>
        <p:spPr>
          <a:xfrm>
            <a:off x="12574959" y="2693071"/>
            <a:ext cx="1618061" cy="1618061"/>
          </a:xfrm>
          <a:prstGeom prst="rect">
            <a:avLst/>
          </a:prstGeom>
        </p:spPr>
      </p:pic>
      <p:sp>
        <p:nvSpPr>
          <p:cNvPr id="8" name="Google Shape;495;p31">
            <a:extLst>
              <a:ext uri="{FF2B5EF4-FFF2-40B4-BE49-F238E27FC236}">
                <a16:creationId xmlns:a16="http://schemas.microsoft.com/office/drawing/2014/main" id="{2362B981-4AC8-FE31-5575-F65B047DB07F}"/>
              </a:ext>
            </a:extLst>
          </p:cNvPr>
          <p:cNvSpPr txBox="1">
            <a:spLocks/>
          </p:cNvSpPr>
          <p:nvPr/>
        </p:nvSpPr>
        <p:spPr>
          <a:xfrm>
            <a:off x="12585010" y="2198677"/>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32175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3" name="Picture 42">
            <a:extLst>
              <a:ext uri="{FF2B5EF4-FFF2-40B4-BE49-F238E27FC236}">
                <a16:creationId xmlns:a16="http://schemas.microsoft.com/office/drawing/2014/main" id="{AAE90E4A-CCD1-566C-0415-1766FE1758DF}"/>
              </a:ext>
            </a:extLst>
          </p:cNvPr>
          <p:cNvPicPr>
            <a:picLocks noChangeAspect="1"/>
          </p:cNvPicPr>
          <p:nvPr/>
        </p:nvPicPr>
        <p:blipFill>
          <a:blip r:embed="rId4"/>
          <a:stretch>
            <a:fillRect/>
          </a:stretch>
        </p:blipFill>
        <p:spPr>
          <a:xfrm>
            <a:off x="989039" y="3631416"/>
            <a:ext cx="883012" cy="883012"/>
          </a:xfrm>
          <a:prstGeom prst="rect">
            <a:avLst/>
          </a:prstGeom>
        </p:spPr>
      </p:pic>
      <p:pic>
        <p:nvPicPr>
          <p:cNvPr id="45" name="Picture 44">
            <a:extLst>
              <a:ext uri="{FF2B5EF4-FFF2-40B4-BE49-F238E27FC236}">
                <a16:creationId xmlns:a16="http://schemas.microsoft.com/office/drawing/2014/main" id="{53476C0D-720A-A6D0-B54F-C185420723B9}"/>
              </a:ext>
            </a:extLst>
          </p:cNvPr>
          <p:cNvPicPr>
            <a:picLocks noChangeAspect="1"/>
          </p:cNvPicPr>
          <p:nvPr/>
        </p:nvPicPr>
        <p:blipFill>
          <a:blip r:embed="rId5"/>
          <a:stretch>
            <a:fillRect/>
          </a:stretch>
        </p:blipFill>
        <p:spPr>
          <a:xfrm>
            <a:off x="982197" y="5612037"/>
            <a:ext cx="889017" cy="889017"/>
          </a:xfrm>
          <a:prstGeom prst="rect">
            <a:avLst/>
          </a:prstGeom>
        </p:spPr>
      </p:pic>
      <p:sp>
        <p:nvSpPr>
          <p:cNvPr id="46" name="Google Shape;495;p31">
            <a:extLst>
              <a:ext uri="{FF2B5EF4-FFF2-40B4-BE49-F238E27FC236}">
                <a16:creationId xmlns:a16="http://schemas.microsoft.com/office/drawing/2014/main" id="{F872A61A-2FBD-774C-D577-55DE1381E57A}"/>
              </a:ext>
            </a:extLst>
          </p:cNvPr>
          <p:cNvSpPr txBox="1">
            <a:spLocks/>
          </p:cNvSpPr>
          <p:nvPr/>
        </p:nvSpPr>
        <p:spPr>
          <a:xfrm>
            <a:off x="1012354" y="5205213"/>
            <a:ext cx="1071934"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Quản lý kho</a:t>
            </a:r>
          </a:p>
        </p:txBody>
      </p:sp>
      <p:sp>
        <p:nvSpPr>
          <p:cNvPr id="47" name="Google Shape;495;p31">
            <a:extLst>
              <a:ext uri="{FF2B5EF4-FFF2-40B4-BE49-F238E27FC236}">
                <a16:creationId xmlns:a16="http://schemas.microsoft.com/office/drawing/2014/main" id="{7653CD0C-98E4-8EFA-2096-C551DC5193C1}"/>
              </a:ext>
            </a:extLst>
          </p:cNvPr>
          <p:cNvSpPr txBox="1">
            <a:spLocks/>
          </p:cNvSpPr>
          <p:nvPr/>
        </p:nvSpPr>
        <p:spPr>
          <a:xfrm>
            <a:off x="902221" y="3165142"/>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Nhân viên kho</a:t>
            </a:r>
          </a:p>
        </p:txBody>
      </p:sp>
      <p:sp>
        <p:nvSpPr>
          <p:cNvPr id="3" name="TextBox 2">
            <a:extLst>
              <a:ext uri="{FF2B5EF4-FFF2-40B4-BE49-F238E27FC236}">
                <a16:creationId xmlns:a16="http://schemas.microsoft.com/office/drawing/2014/main" id="{5B037B4B-2F17-E86B-B0D6-82CEC509D6EF}"/>
              </a:ext>
            </a:extLst>
          </p:cNvPr>
          <p:cNvSpPr txBox="1"/>
          <p:nvPr/>
        </p:nvSpPr>
        <p:spPr>
          <a:xfrm>
            <a:off x="1870847" y="1994563"/>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sp>
        <p:nvSpPr>
          <p:cNvPr id="6" name="TextBox 5">
            <a:extLst>
              <a:ext uri="{FF2B5EF4-FFF2-40B4-BE49-F238E27FC236}">
                <a16:creationId xmlns:a16="http://schemas.microsoft.com/office/drawing/2014/main" id="{46FF8627-2F37-F002-B33C-D0D150826DA5}"/>
              </a:ext>
            </a:extLst>
          </p:cNvPr>
          <p:cNvSpPr txBox="1"/>
          <p:nvPr/>
        </p:nvSpPr>
        <p:spPr>
          <a:xfrm>
            <a:off x="1922052" y="5394605"/>
            <a:ext cx="6558053" cy="2606804"/>
          </a:xfrm>
          <a:prstGeom prst="rect">
            <a:avLst/>
          </a:prstGeom>
          <a:noFill/>
        </p:spPr>
        <p:txBody>
          <a:bodyPr wrap="square">
            <a:spAutoFit/>
          </a:bodyPr>
          <a:lstStyle/>
          <a:p>
            <a:pPr indent="457200" algn="just">
              <a:lnSpc>
                <a:spcPts val="1800"/>
              </a:lnSpc>
            </a:pPr>
            <a:r>
              <a:rPr lang="en-US" sz="1100">
                <a:effectLst/>
                <a:latin typeface="Oswald Light" pitchFamily="2" charset="0"/>
                <a:ea typeface="Times New Roman" panose="02020603050405020304" pitchFamily="18" charset="0"/>
              </a:rPr>
              <a:t>Quản lý kho - là người quản lý hệ thống quản lý điện thoại thông minh, có quyền truy cập và quản lý thông tin của tất cả các sản phẩm, khách hàng và nhân viên trong hệ thống. Quản lý kho có thể thực hiện các chức năng quản lý như sau:</a:t>
            </a:r>
            <a:endParaRPr lang="en-US" sz="1100">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Thêm, sửa, xóa thông tin sản phẩm, khách hàng, nhà cung cấp, nhân viên: </a:t>
            </a:r>
            <a:r>
              <a:rPr lang="en-US" sz="1100" u="none" strike="noStrike">
                <a:effectLst/>
                <a:latin typeface="Oswald Light" pitchFamily="2" charset="0"/>
                <a:ea typeface="Times New Roman" panose="02020603050405020304" pitchFamily="18" charset="0"/>
              </a:rPr>
              <a:t>Quản lý kho có thể thêm mới, sửa đổi hoặc xóa thông tin về các sản phẩm, nhà cung cấp, khách hàng và nhân viên trong hệ thống quản lý.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đơn đổi trả và bảo hành: </a:t>
            </a:r>
            <a:r>
              <a:rPr lang="en-US" sz="1100" u="none" strike="noStrike">
                <a:effectLst/>
                <a:latin typeface="Oswald Light" pitchFamily="2" charset="0"/>
                <a:ea typeface="Times New Roman" panose="02020603050405020304" pitchFamily="18" charset="0"/>
              </a:rPr>
              <a:t>Và với những sản phẩm đổi trả hay bảo hành, quản lý kho có thể sửa đổi và cập nhật tình trạng kịp thời và phù hợp.</a:t>
            </a:r>
            <a:endParaRPr lang="en-US" sz="1100">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Xem báo cáo và thống kê: </a:t>
            </a:r>
            <a:r>
              <a:rPr lang="en-US" sz="1100" u="none" strike="noStrike">
                <a:effectLst/>
                <a:latin typeface="Oswald Light" pitchFamily="2" charset="0"/>
                <a:ea typeface="Times New Roman" panose="02020603050405020304" pitchFamily="18" charset="0"/>
              </a:rPr>
              <a:t>Quản lý kho có thể xem các báo cáo và thống kê về tình trạng các sản phẩm và khách hàng trong hệ thống quản lý, bao gồm cả số lượng sản phẩm, tình trạng mới cũ, số lượng khách hàng, ...</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Quản lý các đợt nhập xuất kho: </a:t>
            </a:r>
            <a:r>
              <a:rPr lang="en-US" sz="1100" u="none" strike="noStrike">
                <a:effectLst/>
                <a:latin typeface="Oswald Light" pitchFamily="2" charset="0"/>
                <a:ea typeface="Times New Roman" panose="02020603050405020304" pitchFamily="18" charset="0"/>
              </a:rPr>
              <a:t>Quản lý kho có thể kiểm tra các lượt nhập xuất kho, kiểm soát được từng sản phẩm trong kho. Đầu ra đầu vào. Thêm, sửa và xóa khi cần thiết các phiếu nhập và xuất.</a:t>
            </a:r>
            <a:endParaRPr lang="en-US" sz="1100" u="none" strike="noStrike">
              <a:effectLst/>
              <a:latin typeface="Oswald Light" pitchFamily="2" charset="0"/>
              <a:ea typeface="Calibri" panose="020F0502020204030204" pitchFamily="34" charset="0"/>
            </a:endParaRPr>
          </a:p>
          <a:p>
            <a:pPr lvl="0" algn="just">
              <a:lnSpc>
                <a:spcPts val="1800"/>
              </a:lnSpc>
            </a:pPr>
            <a:r>
              <a:rPr lang="en-US" sz="1100" u="none" strike="noStrike">
                <a:effectLst/>
                <a:latin typeface="Oswald Light" pitchFamily="2" charset="0"/>
                <a:ea typeface="Times New Roman" panose="02020603050405020304" pitchFamily="18" charset="0"/>
              </a:rPr>
              <a:t>- </a:t>
            </a:r>
            <a:r>
              <a:rPr lang="en-US" sz="1100" b="1" u="none" strike="noStrike">
                <a:effectLst/>
                <a:latin typeface="Oswald Light" pitchFamily="2" charset="0"/>
                <a:ea typeface="Times New Roman" panose="02020603050405020304" pitchFamily="18" charset="0"/>
              </a:rPr>
              <a:t>Phân quyền: </a:t>
            </a:r>
            <a:r>
              <a:rPr lang="en-US" sz="1100" u="none" strike="noStrike">
                <a:effectLst/>
                <a:latin typeface="Oswald Light" pitchFamily="2" charset="0"/>
                <a:ea typeface="Times New Roman" panose="02020603050405020304" pitchFamily="18" charset="0"/>
              </a:rPr>
              <a:t>Quản lý kho có thể phân quyền cho các tài khoản phù hợp với từng vị trí của nhân viên.</a:t>
            </a:r>
            <a:endParaRPr lang="en-US" sz="1100" u="none" strike="noStrike">
              <a:effectLst/>
              <a:latin typeface="Oswald Light" pitchFamily="2" charset="0"/>
              <a:ea typeface="Calibri" panose="020F0502020204030204" pitchFamily="34" charset="0"/>
            </a:endParaRPr>
          </a:p>
        </p:txBody>
      </p:sp>
      <p:sp>
        <p:nvSpPr>
          <p:cNvPr id="28" name="Google Shape;495;p31">
            <a:extLst>
              <a:ext uri="{FF2B5EF4-FFF2-40B4-BE49-F238E27FC236}">
                <a16:creationId xmlns:a16="http://schemas.microsoft.com/office/drawing/2014/main" id="{9058952D-2381-93CC-C076-B115C17680C4}"/>
              </a:ext>
            </a:extLst>
          </p:cNvPr>
          <p:cNvSpPr txBox="1">
            <a:spLocks/>
          </p:cNvSpPr>
          <p:nvPr/>
        </p:nvSpPr>
        <p:spPr>
          <a:xfrm>
            <a:off x="9602957" y="2582075"/>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100" b="1">
                <a:latin typeface="Oswald "/>
              </a:rPr>
              <a:t>Nhân viên chăm sóc khách hàng</a:t>
            </a:r>
          </a:p>
        </p:txBody>
      </p:sp>
      <p:sp>
        <p:nvSpPr>
          <p:cNvPr id="30" name="TextBox 29">
            <a:extLst>
              <a:ext uri="{FF2B5EF4-FFF2-40B4-BE49-F238E27FC236}">
                <a16:creationId xmlns:a16="http://schemas.microsoft.com/office/drawing/2014/main" id="{38F8A5BD-7952-50E9-E04A-8BEB108778C1}"/>
              </a:ext>
            </a:extLst>
          </p:cNvPr>
          <p:cNvSpPr txBox="1"/>
          <p:nvPr/>
        </p:nvSpPr>
        <p:spPr>
          <a:xfrm>
            <a:off x="10637331" y="2179213"/>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32" name="Picture 31">
            <a:extLst>
              <a:ext uri="{FF2B5EF4-FFF2-40B4-BE49-F238E27FC236}">
                <a16:creationId xmlns:a16="http://schemas.microsoft.com/office/drawing/2014/main" id="{6705D0E0-1A54-D7AD-646B-94ECB319A727}"/>
              </a:ext>
            </a:extLst>
          </p:cNvPr>
          <p:cNvPicPr>
            <a:picLocks noChangeAspect="1"/>
          </p:cNvPicPr>
          <p:nvPr/>
        </p:nvPicPr>
        <p:blipFill>
          <a:blip r:embed="rId6"/>
          <a:stretch>
            <a:fillRect/>
          </a:stretch>
        </p:blipFill>
        <p:spPr>
          <a:xfrm>
            <a:off x="9463274" y="3080869"/>
            <a:ext cx="1388761" cy="1388761"/>
          </a:xfrm>
          <a:prstGeom prst="rect">
            <a:avLst/>
          </a:prstGeom>
        </p:spPr>
      </p:pic>
    </p:spTree>
    <p:extLst>
      <p:ext uri="{BB962C8B-B14F-4D97-AF65-F5344CB8AC3E}">
        <p14:creationId xmlns:p14="http://schemas.microsoft.com/office/powerpoint/2010/main" val="2374289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326666" y="659327"/>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95;p31">
            <a:extLst>
              <a:ext uri="{FF2B5EF4-FFF2-40B4-BE49-F238E27FC236}">
                <a16:creationId xmlns:a16="http://schemas.microsoft.com/office/drawing/2014/main" id="{7653CD0C-98E4-8EFA-2096-C551DC5193C1}"/>
              </a:ext>
            </a:extLst>
          </p:cNvPr>
          <p:cNvSpPr txBox="1">
            <a:spLocks/>
          </p:cNvSpPr>
          <p:nvPr/>
        </p:nvSpPr>
        <p:spPr>
          <a:xfrm>
            <a:off x="902221" y="3165142"/>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100" b="1">
                <a:latin typeface="Oswald "/>
              </a:rPr>
              <a:t>Nhân viên chăm sóc khách hàng</a:t>
            </a:r>
          </a:p>
        </p:txBody>
      </p:sp>
      <p:sp>
        <p:nvSpPr>
          <p:cNvPr id="3" name="TextBox 2">
            <a:extLst>
              <a:ext uri="{FF2B5EF4-FFF2-40B4-BE49-F238E27FC236}">
                <a16:creationId xmlns:a16="http://schemas.microsoft.com/office/drawing/2014/main" id="{5B037B4B-2F17-E86B-B0D6-82CEC509D6EF}"/>
              </a:ext>
            </a:extLst>
          </p:cNvPr>
          <p:cNvSpPr txBox="1"/>
          <p:nvPr/>
        </p:nvSpPr>
        <p:spPr>
          <a:xfrm>
            <a:off x="1903700" y="2128413"/>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2" name="Picture 1">
            <a:extLst>
              <a:ext uri="{FF2B5EF4-FFF2-40B4-BE49-F238E27FC236}">
                <a16:creationId xmlns:a16="http://schemas.microsoft.com/office/drawing/2014/main" id="{FFB268D3-2A9A-2DAD-6150-5EEDDBD4C8EB}"/>
              </a:ext>
            </a:extLst>
          </p:cNvPr>
          <p:cNvPicPr>
            <a:picLocks noChangeAspect="1"/>
          </p:cNvPicPr>
          <p:nvPr/>
        </p:nvPicPr>
        <p:blipFill>
          <a:blip r:embed="rId4"/>
          <a:stretch>
            <a:fillRect/>
          </a:stretch>
        </p:blipFill>
        <p:spPr>
          <a:xfrm>
            <a:off x="989039" y="7158494"/>
            <a:ext cx="883012" cy="883012"/>
          </a:xfrm>
          <a:prstGeom prst="rect">
            <a:avLst/>
          </a:prstGeom>
        </p:spPr>
      </p:pic>
      <p:sp>
        <p:nvSpPr>
          <p:cNvPr id="4" name="Google Shape;495;p31">
            <a:extLst>
              <a:ext uri="{FF2B5EF4-FFF2-40B4-BE49-F238E27FC236}">
                <a16:creationId xmlns:a16="http://schemas.microsoft.com/office/drawing/2014/main" id="{9FBB2895-4A91-7118-188D-2A5511FEB2BC}"/>
              </a:ext>
            </a:extLst>
          </p:cNvPr>
          <p:cNvSpPr txBox="1">
            <a:spLocks/>
          </p:cNvSpPr>
          <p:nvPr/>
        </p:nvSpPr>
        <p:spPr>
          <a:xfrm>
            <a:off x="902221" y="6692220"/>
            <a:ext cx="1188600" cy="4765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200" b="1">
                <a:latin typeface="Oswald "/>
              </a:rPr>
              <a:t>Nhân viên kho</a:t>
            </a:r>
          </a:p>
        </p:txBody>
      </p:sp>
      <p:sp>
        <p:nvSpPr>
          <p:cNvPr id="5" name="TextBox 4">
            <a:extLst>
              <a:ext uri="{FF2B5EF4-FFF2-40B4-BE49-F238E27FC236}">
                <a16:creationId xmlns:a16="http://schemas.microsoft.com/office/drawing/2014/main" id="{1D8E2D91-4D55-2E97-B71D-4901FE04290D}"/>
              </a:ext>
            </a:extLst>
          </p:cNvPr>
          <p:cNvSpPr txBox="1"/>
          <p:nvPr/>
        </p:nvSpPr>
        <p:spPr>
          <a:xfrm>
            <a:off x="1870847" y="5521641"/>
            <a:ext cx="6558053" cy="2375971"/>
          </a:xfrm>
          <a:prstGeom prst="rect">
            <a:avLst/>
          </a:prstGeom>
          <a:noFill/>
        </p:spPr>
        <p:txBody>
          <a:bodyPr wrap="square">
            <a:spAutoFit/>
          </a:bodyPr>
          <a:lstStyle/>
          <a:p>
            <a:pPr algn="just">
              <a:lnSpc>
                <a:spcPts val="1800"/>
              </a:lnSpc>
            </a:pPr>
            <a:r>
              <a:rPr lang="en-US" sz="1100">
                <a:latin typeface="Oswald Light" pitchFamily="2" charset="0"/>
                <a:ea typeface="Times New Roman" panose="02020603050405020304" pitchFamily="18" charset="0"/>
              </a:rPr>
              <a:t>     </a:t>
            </a:r>
            <a:r>
              <a:rPr lang="vi-VN" sz="1100">
                <a:effectLst/>
                <a:latin typeface="Oswald Light" pitchFamily="2" charset="0"/>
                <a:ea typeface="Times New Roman" panose="02020603050405020304" pitchFamily="18" charset="0"/>
              </a:rPr>
              <a:t>Nhân viên nhập kho có quyền truy cập và quản lý thông tin nhập vào của tất cả các sản phẩm trong hệ thống. Nhân viên nhập kho có thể thực hiện các chức năng quản lý như sau:</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nhập kho: </a:t>
            </a:r>
            <a:r>
              <a:rPr lang="vi-VN" sz="1100">
                <a:effectLst/>
                <a:latin typeface="Oswald Light" pitchFamily="2" charset="0"/>
                <a:ea typeface="Times New Roman" panose="02020603050405020304" pitchFamily="18" charset="0"/>
              </a:rPr>
              <a:t>Nhân viên nhập kho có thể kiểm tra các lượt nhập kho của từng sản phẩm trong kho. Thêm và xem chi tiết các phiếu nhập.</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Quản lý các đợt xuất kho: </a:t>
            </a:r>
            <a:r>
              <a:rPr lang="vi-VN" sz="1100">
                <a:effectLst/>
                <a:latin typeface="Oswald Light" pitchFamily="2" charset="0"/>
                <a:ea typeface="Times New Roman" panose="02020603050405020304" pitchFamily="18" charset="0"/>
              </a:rPr>
              <a:t>Nhân viên nhập kho có thể kiểm tra các lượt xuất kho của từng sản phẩm trong kho. Thêm và xem chi tiết các phiếu xuất, hủy phiếu khi chưa xác nhận.</a:t>
            </a:r>
          </a:p>
          <a:p>
            <a:pPr algn="just">
              <a:lnSpc>
                <a:spcPts val="1800"/>
              </a:lnSpc>
            </a:pPr>
            <a:r>
              <a:rPr lang="vi-VN" sz="1100">
                <a:effectLst/>
                <a:latin typeface="Oswald Light" pitchFamily="2" charset="0"/>
                <a:ea typeface="Times New Roman" panose="02020603050405020304" pitchFamily="18" charset="0"/>
              </a:rPr>
              <a:t>-</a:t>
            </a:r>
            <a:r>
              <a:rPr lang="en-US" sz="1100">
                <a:effectLst/>
                <a:latin typeface="Oswald Light" pitchFamily="2" charset="0"/>
                <a:ea typeface="Times New Roman" panose="02020603050405020304" pitchFamily="18" charset="0"/>
              </a:rPr>
              <a:t> </a:t>
            </a:r>
            <a:r>
              <a:rPr lang="vi-VN" sz="1100" b="1">
                <a:effectLst/>
                <a:latin typeface="Oswald Light" pitchFamily="2" charset="0"/>
                <a:ea typeface="Times New Roman" panose="02020603050405020304" pitchFamily="18" charset="0"/>
              </a:rPr>
              <a:t>Thêm, sửa, xóa thông tin sản phẩm, nhà cung cấp, khách hàng: </a:t>
            </a:r>
            <a:r>
              <a:rPr lang="vi-VN" sz="1100">
                <a:effectLst/>
                <a:latin typeface="Oswald Light" pitchFamily="2" charset="0"/>
                <a:ea typeface="Times New Roman" panose="02020603050405020304" pitchFamily="18" charset="0"/>
              </a:rPr>
              <a:t>Quản lý kho có thể thêm mới, sửa đổi hoặc xóa thông tin về các sản phẩm, nhà cung cấp, khách hàng trong hệ thống quản lý.</a:t>
            </a:r>
          </a:p>
          <a:p>
            <a:pPr algn="just">
              <a:lnSpc>
                <a:spcPts val="1800"/>
              </a:lnSpc>
            </a:pPr>
            <a:r>
              <a:rPr lang="vi-VN" sz="1100">
                <a:effectLst/>
                <a:latin typeface="Oswald Light" pitchFamily="2" charset="0"/>
                <a:ea typeface="Times New Roman" panose="02020603050405020304" pitchFamily="18" charset="0"/>
              </a:rPr>
              <a:t>Nhân viên kho còn là người chịu trách nhiệm kiểm tra và đối chiếu số lượng hàng hóa trong kho, lập phiếu kiểm kê và cập nhật thông tin trong hệ thống.</a:t>
            </a:r>
          </a:p>
        </p:txBody>
      </p:sp>
      <p:pic>
        <p:nvPicPr>
          <p:cNvPr id="7" name="Picture 6">
            <a:extLst>
              <a:ext uri="{FF2B5EF4-FFF2-40B4-BE49-F238E27FC236}">
                <a16:creationId xmlns:a16="http://schemas.microsoft.com/office/drawing/2014/main" id="{562CC73A-57DD-01A4-1AA8-A1E065BDB58C}"/>
              </a:ext>
            </a:extLst>
          </p:cNvPr>
          <p:cNvPicPr>
            <a:picLocks noChangeAspect="1"/>
          </p:cNvPicPr>
          <p:nvPr/>
        </p:nvPicPr>
        <p:blipFill>
          <a:blip r:embed="rId5"/>
          <a:stretch>
            <a:fillRect/>
          </a:stretch>
        </p:blipFill>
        <p:spPr>
          <a:xfrm>
            <a:off x="974264" y="3643469"/>
            <a:ext cx="832294" cy="832294"/>
          </a:xfrm>
          <a:prstGeom prst="rect">
            <a:avLst/>
          </a:prstGeom>
        </p:spPr>
      </p:pic>
    </p:spTree>
    <p:extLst>
      <p:ext uri="{BB962C8B-B14F-4D97-AF65-F5344CB8AC3E}">
        <p14:creationId xmlns:p14="http://schemas.microsoft.com/office/powerpoint/2010/main" val="273945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5100" y="1377122"/>
            <a:ext cx="7971700" cy="3321878"/>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426706" y="1447580"/>
            <a:ext cx="4250194" cy="433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481786" y="1043249"/>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4.1</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3"/>
          <a:stretch>
            <a:fillRect/>
          </a:stretch>
        </p:blipFill>
        <p:spPr>
          <a:xfrm>
            <a:off x="7257084" y="950619"/>
            <a:ext cx="1282659" cy="1282659"/>
          </a:xfrm>
          <a:prstGeom prst="rect">
            <a:avLst/>
          </a:prstGeom>
        </p:spPr>
      </p:pic>
      <p:grpSp>
        <p:nvGrpSpPr>
          <p:cNvPr id="11" name="Google Shape;849;p40">
            <a:extLst>
              <a:ext uri="{FF2B5EF4-FFF2-40B4-BE49-F238E27FC236}">
                <a16:creationId xmlns:a16="http://schemas.microsoft.com/office/drawing/2014/main" id="{0751C0BE-D86F-9810-A1FD-A7D6F3DE8C9E}"/>
              </a:ext>
            </a:extLst>
          </p:cNvPr>
          <p:cNvGrpSpPr/>
          <p:nvPr/>
        </p:nvGrpSpPr>
        <p:grpSpPr>
          <a:xfrm>
            <a:off x="62594" y="3292766"/>
            <a:ext cx="892096" cy="1066427"/>
            <a:chOff x="299013" y="1079125"/>
            <a:chExt cx="1371600" cy="1375875"/>
          </a:xfrm>
        </p:grpSpPr>
        <p:sp>
          <p:nvSpPr>
            <p:cNvPr id="12"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21"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24"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18"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26" name="Google Shape;864;p40">
            <a:extLst>
              <a:ext uri="{FF2B5EF4-FFF2-40B4-BE49-F238E27FC236}">
                <a16:creationId xmlns:a16="http://schemas.microsoft.com/office/drawing/2014/main" id="{A9452451-CA09-ABA4-2F26-C493EAD5DBF5}"/>
              </a:ext>
            </a:extLst>
          </p:cNvPr>
          <p:cNvGrpSpPr/>
          <p:nvPr/>
        </p:nvGrpSpPr>
        <p:grpSpPr>
          <a:xfrm>
            <a:off x="55107" y="2285017"/>
            <a:ext cx="1188600" cy="814891"/>
            <a:chOff x="136938" y="1799258"/>
            <a:chExt cx="1827475" cy="1051350"/>
          </a:xfrm>
        </p:grpSpPr>
        <p:grpSp>
          <p:nvGrpSpPr>
            <p:cNvPr id="27"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38"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40"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9"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31"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36"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8FC60D5F-698B-3BAA-CA3D-08A9C8C31170}"/>
              </a:ext>
            </a:extLst>
          </p:cNvPr>
          <p:cNvSpPr txBox="1"/>
          <p:nvPr/>
        </p:nvSpPr>
        <p:spPr>
          <a:xfrm>
            <a:off x="9706464" y="2032814"/>
            <a:ext cx="6558053" cy="1167114"/>
          </a:xfrm>
          <a:prstGeom prst="rect">
            <a:avLst/>
          </a:prstGeom>
          <a:noFill/>
        </p:spPr>
        <p:txBody>
          <a:bodyPr wrap="square">
            <a:spAutoFit/>
          </a:bodyPr>
          <a:lstStyle/>
          <a:p>
            <a:pPr algn="just">
              <a:lnSpc>
                <a:spcPct val="150000"/>
              </a:lnSpc>
            </a:pPr>
            <a:r>
              <a:rPr lang="vi-VN" sz="1200">
                <a:latin typeface="Oswald Light" pitchFamily="2" charset="0"/>
                <a:ea typeface="Times New Roman" panose="02020603050405020304" pitchFamily="18" charset="0"/>
              </a:rPr>
              <a:t>Nhân viên tư vấn khách hàng với công việc tư vấn, giúp các khách hàng hiểu thêm về thông tin sản phẩm, cách đổi trả, bảo hành sản phẩm. Nhân viên chăm sóc có thể thực hiện các chức năng quản lý như sau: </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và sửa thông tin những sản phẩm đổi trả hay bảo hành</a:t>
            </a:r>
            <a:r>
              <a:rPr lang="en-US" sz="1200" b="1">
                <a:latin typeface="Oswald Light" pitchFamily="2" charset="0"/>
                <a:ea typeface="Times New Roman" panose="02020603050405020304" pitchFamily="18" charset="0"/>
              </a:rPr>
              <a:t>:</a:t>
            </a:r>
            <a:r>
              <a:rPr lang="vi-VN" sz="1200">
                <a:latin typeface="Oswald Light" pitchFamily="2" charset="0"/>
                <a:ea typeface="Times New Roman" panose="02020603050405020304" pitchFamily="18" charset="0"/>
              </a:rPr>
              <a:t> cập nhật tình trạng kịp thời và phù hợp.</a:t>
            </a:r>
          </a:p>
          <a:p>
            <a:pPr algn="just">
              <a:lnSpc>
                <a:spcPct val="150000"/>
              </a:lnSpc>
            </a:pPr>
            <a:r>
              <a:rPr lang="vi-VN" sz="1200" b="1">
                <a:latin typeface="Oswald Light" pitchFamily="2" charset="0"/>
                <a:ea typeface="Times New Roman" panose="02020603050405020304" pitchFamily="18" charset="0"/>
              </a:rPr>
              <a:t>-</a:t>
            </a:r>
            <a:r>
              <a:rPr lang="en-US" sz="1200" b="1">
                <a:latin typeface="Oswald Light" pitchFamily="2" charset="0"/>
                <a:ea typeface="Times New Roman" panose="02020603050405020304" pitchFamily="18" charset="0"/>
              </a:rPr>
              <a:t> </a:t>
            </a:r>
            <a:r>
              <a:rPr lang="vi-VN" sz="1200" b="1">
                <a:latin typeface="Oswald Light" pitchFamily="2" charset="0"/>
                <a:ea typeface="Times New Roman" panose="02020603050405020304" pitchFamily="18" charset="0"/>
              </a:rPr>
              <a:t>Thêm, sửa thông tin khách hàng: </a:t>
            </a:r>
            <a:r>
              <a:rPr lang="vi-VN" sz="1200">
                <a:latin typeface="Oswald Light" pitchFamily="2" charset="0"/>
                <a:ea typeface="Times New Roman" panose="02020603050405020304" pitchFamily="18" charset="0"/>
              </a:rPr>
              <a:t>Nhân viên chăm sóc có thể thêm mới, sửa đổi khách hàng trong hệ thống quản lý. </a:t>
            </a:r>
          </a:p>
        </p:txBody>
      </p:sp>
      <p:pic>
        <p:nvPicPr>
          <p:cNvPr id="4" name="Picture 3">
            <a:extLst>
              <a:ext uri="{FF2B5EF4-FFF2-40B4-BE49-F238E27FC236}">
                <a16:creationId xmlns:a16="http://schemas.microsoft.com/office/drawing/2014/main" id="{337FEB23-B07D-E470-677C-BD0CBD36BDD6}"/>
              </a:ext>
            </a:extLst>
          </p:cNvPr>
          <p:cNvPicPr>
            <a:picLocks noChangeAspect="1"/>
          </p:cNvPicPr>
          <p:nvPr/>
        </p:nvPicPr>
        <p:blipFill>
          <a:blip r:embed="rId4"/>
          <a:stretch>
            <a:fillRect/>
          </a:stretch>
        </p:blipFill>
        <p:spPr>
          <a:xfrm>
            <a:off x="3684647" y="2871390"/>
            <a:ext cx="1686728" cy="1686728"/>
          </a:xfrm>
          <a:prstGeom prst="rect">
            <a:avLst/>
          </a:prstGeom>
        </p:spPr>
      </p:pic>
      <p:pic>
        <p:nvPicPr>
          <p:cNvPr id="5" name="Picture 4">
            <a:extLst>
              <a:ext uri="{FF2B5EF4-FFF2-40B4-BE49-F238E27FC236}">
                <a16:creationId xmlns:a16="http://schemas.microsoft.com/office/drawing/2014/main" id="{41BD6231-E328-9B65-486B-2295B1CACFAF}"/>
              </a:ext>
            </a:extLst>
          </p:cNvPr>
          <p:cNvPicPr>
            <a:picLocks noChangeAspect="1"/>
          </p:cNvPicPr>
          <p:nvPr/>
        </p:nvPicPr>
        <p:blipFill>
          <a:blip r:embed="rId5"/>
          <a:stretch>
            <a:fillRect/>
          </a:stretch>
        </p:blipFill>
        <p:spPr>
          <a:xfrm>
            <a:off x="1059378" y="2811700"/>
            <a:ext cx="1686728" cy="1686728"/>
          </a:xfrm>
          <a:prstGeom prst="rect">
            <a:avLst/>
          </a:prstGeom>
        </p:spPr>
      </p:pic>
      <p:sp>
        <p:nvSpPr>
          <p:cNvPr id="6" name="Google Shape;495;p31">
            <a:extLst>
              <a:ext uri="{FF2B5EF4-FFF2-40B4-BE49-F238E27FC236}">
                <a16:creationId xmlns:a16="http://schemas.microsoft.com/office/drawing/2014/main" id="{2B276E9D-FB87-17F5-FA8E-3332810F9C80}"/>
              </a:ext>
            </a:extLst>
          </p:cNvPr>
          <p:cNvSpPr txBox="1">
            <a:spLocks/>
          </p:cNvSpPr>
          <p:nvPr/>
        </p:nvSpPr>
        <p:spPr>
          <a:xfrm>
            <a:off x="1305910" y="24202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7" name="Google Shape;495;p31">
            <a:extLst>
              <a:ext uri="{FF2B5EF4-FFF2-40B4-BE49-F238E27FC236}">
                <a16:creationId xmlns:a16="http://schemas.microsoft.com/office/drawing/2014/main" id="{F60FD173-7F38-CB41-83E2-D903AAAF137B}"/>
              </a:ext>
            </a:extLst>
          </p:cNvPr>
          <p:cNvSpPr txBox="1">
            <a:spLocks/>
          </p:cNvSpPr>
          <p:nvPr/>
        </p:nvSpPr>
        <p:spPr>
          <a:xfrm>
            <a:off x="3775587" y="24139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8" name="Picture 7">
            <a:extLst>
              <a:ext uri="{FF2B5EF4-FFF2-40B4-BE49-F238E27FC236}">
                <a16:creationId xmlns:a16="http://schemas.microsoft.com/office/drawing/2014/main" id="{BC5F3E55-B3D7-90F7-A372-23F48B5716A8}"/>
              </a:ext>
            </a:extLst>
          </p:cNvPr>
          <p:cNvPicPr>
            <a:picLocks noChangeAspect="1"/>
          </p:cNvPicPr>
          <p:nvPr/>
        </p:nvPicPr>
        <p:blipFill>
          <a:blip r:embed="rId6"/>
          <a:stretch>
            <a:fillRect/>
          </a:stretch>
        </p:blipFill>
        <p:spPr>
          <a:xfrm>
            <a:off x="6440859" y="2896789"/>
            <a:ext cx="1618061" cy="1618061"/>
          </a:xfrm>
          <a:prstGeom prst="rect">
            <a:avLst/>
          </a:prstGeom>
        </p:spPr>
      </p:pic>
      <p:sp>
        <p:nvSpPr>
          <p:cNvPr id="9" name="Google Shape;495;p31">
            <a:extLst>
              <a:ext uri="{FF2B5EF4-FFF2-40B4-BE49-F238E27FC236}">
                <a16:creationId xmlns:a16="http://schemas.microsoft.com/office/drawing/2014/main" id="{7D6A4E1F-B36E-659C-CB33-530C4C560E29}"/>
              </a:ext>
            </a:extLst>
          </p:cNvPr>
          <p:cNvSpPr txBox="1">
            <a:spLocks/>
          </p:cNvSpPr>
          <p:nvPr/>
        </p:nvSpPr>
        <p:spPr>
          <a:xfrm>
            <a:off x="6450910" y="24023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Tree>
    <p:extLst>
      <p:ext uri="{BB962C8B-B14F-4D97-AF65-F5344CB8AC3E}">
        <p14:creationId xmlns:p14="http://schemas.microsoft.com/office/powerpoint/2010/main" val="276126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pic>
        <p:nvPicPr>
          <p:cNvPr id="39" name="Picture 38">
            <a:extLst>
              <a:ext uri="{FF2B5EF4-FFF2-40B4-BE49-F238E27FC236}">
                <a16:creationId xmlns:a16="http://schemas.microsoft.com/office/drawing/2014/main" id="{F8AE28C7-F75C-2B7D-5843-7185B03AFA1B}"/>
              </a:ext>
            </a:extLst>
          </p:cNvPr>
          <p:cNvPicPr>
            <a:picLocks noChangeAspect="1"/>
          </p:cNvPicPr>
          <p:nvPr/>
        </p:nvPicPr>
        <p:blipFill>
          <a:blip r:embed="rId7"/>
          <a:stretch>
            <a:fillRect/>
          </a:stretch>
        </p:blipFill>
        <p:spPr>
          <a:xfrm>
            <a:off x="3684647" y="6414690"/>
            <a:ext cx="1686728" cy="1686728"/>
          </a:xfrm>
          <a:prstGeom prst="rect">
            <a:avLst/>
          </a:prstGeom>
        </p:spPr>
      </p:pic>
      <p:pic>
        <p:nvPicPr>
          <p:cNvPr id="40" name="Picture 39">
            <a:extLst>
              <a:ext uri="{FF2B5EF4-FFF2-40B4-BE49-F238E27FC236}">
                <a16:creationId xmlns:a16="http://schemas.microsoft.com/office/drawing/2014/main" id="{D00D28ED-DA49-CC13-738F-A17357912027}"/>
              </a:ext>
            </a:extLst>
          </p:cNvPr>
          <p:cNvPicPr>
            <a:picLocks noChangeAspect="1"/>
          </p:cNvPicPr>
          <p:nvPr/>
        </p:nvPicPr>
        <p:blipFill>
          <a:blip r:embed="rId8"/>
          <a:stretch>
            <a:fillRect/>
          </a:stretch>
        </p:blipFill>
        <p:spPr>
          <a:xfrm>
            <a:off x="1059378" y="6355000"/>
            <a:ext cx="1686728" cy="1686728"/>
          </a:xfrm>
          <a:prstGeom prst="rect">
            <a:avLst/>
          </a:prstGeom>
        </p:spPr>
      </p:pic>
      <p:sp>
        <p:nvSpPr>
          <p:cNvPr id="41" name="Google Shape;495;p31">
            <a:extLst>
              <a:ext uri="{FF2B5EF4-FFF2-40B4-BE49-F238E27FC236}">
                <a16:creationId xmlns:a16="http://schemas.microsoft.com/office/drawing/2014/main" id="{669EB30A-C34C-ECAD-B43C-C81E5182B487}"/>
              </a:ext>
            </a:extLst>
          </p:cNvPr>
          <p:cNvSpPr txBox="1">
            <a:spLocks/>
          </p:cNvSpPr>
          <p:nvPr/>
        </p:nvSpPr>
        <p:spPr>
          <a:xfrm>
            <a:off x="1305910" y="5963557"/>
            <a:ext cx="1440195" cy="30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Quản lý kho</a:t>
            </a:r>
          </a:p>
        </p:txBody>
      </p:sp>
      <p:sp>
        <p:nvSpPr>
          <p:cNvPr id="42" name="Google Shape;495;p31">
            <a:extLst>
              <a:ext uri="{FF2B5EF4-FFF2-40B4-BE49-F238E27FC236}">
                <a16:creationId xmlns:a16="http://schemas.microsoft.com/office/drawing/2014/main" id="{9898EF65-7053-9ABA-8E5F-09B310A07C52}"/>
              </a:ext>
            </a:extLst>
          </p:cNvPr>
          <p:cNvSpPr txBox="1">
            <a:spLocks/>
          </p:cNvSpPr>
          <p:nvPr/>
        </p:nvSpPr>
        <p:spPr>
          <a:xfrm>
            <a:off x="3775587" y="5957242"/>
            <a:ext cx="1686728" cy="390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kho</a:t>
            </a:r>
          </a:p>
        </p:txBody>
      </p:sp>
      <p:pic>
        <p:nvPicPr>
          <p:cNvPr id="44" name="Picture 43">
            <a:extLst>
              <a:ext uri="{FF2B5EF4-FFF2-40B4-BE49-F238E27FC236}">
                <a16:creationId xmlns:a16="http://schemas.microsoft.com/office/drawing/2014/main" id="{318808EA-3494-933E-3ECA-1E60CB79AD5C}"/>
              </a:ext>
            </a:extLst>
          </p:cNvPr>
          <p:cNvPicPr>
            <a:picLocks noChangeAspect="1"/>
          </p:cNvPicPr>
          <p:nvPr/>
        </p:nvPicPr>
        <p:blipFill>
          <a:blip r:embed="rId9"/>
          <a:stretch>
            <a:fillRect/>
          </a:stretch>
        </p:blipFill>
        <p:spPr>
          <a:xfrm>
            <a:off x="6440859" y="6440089"/>
            <a:ext cx="1618061" cy="1618061"/>
          </a:xfrm>
          <a:prstGeom prst="rect">
            <a:avLst/>
          </a:prstGeom>
        </p:spPr>
      </p:pic>
      <p:sp>
        <p:nvSpPr>
          <p:cNvPr id="45" name="Google Shape;495;p31">
            <a:extLst>
              <a:ext uri="{FF2B5EF4-FFF2-40B4-BE49-F238E27FC236}">
                <a16:creationId xmlns:a16="http://schemas.microsoft.com/office/drawing/2014/main" id="{962C01B3-D325-B0E2-A0A5-88C5DACCDD5E}"/>
              </a:ext>
            </a:extLst>
          </p:cNvPr>
          <p:cNvSpPr txBox="1">
            <a:spLocks/>
          </p:cNvSpPr>
          <p:nvPr/>
        </p:nvSpPr>
        <p:spPr>
          <a:xfrm>
            <a:off x="6450910" y="5945695"/>
            <a:ext cx="1769775" cy="3845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latin typeface="Oswald "/>
              </a:rPr>
              <a:t>Nhân viên chăm sóc khách hàng</a:t>
            </a:r>
          </a:p>
        </p:txBody>
      </p:sp>
      <p:sp>
        <p:nvSpPr>
          <p:cNvPr id="2" name="TextBox 1">
            <a:extLst>
              <a:ext uri="{FF2B5EF4-FFF2-40B4-BE49-F238E27FC236}">
                <a16:creationId xmlns:a16="http://schemas.microsoft.com/office/drawing/2014/main" id="{4F8BCE43-2F23-0719-67A2-D41E67A82143}"/>
              </a:ext>
            </a:extLst>
          </p:cNvPr>
          <p:cNvSpPr txBox="1"/>
          <p:nvPr/>
        </p:nvSpPr>
        <p:spPr>
          <a:xfrm>
            <a:off x="-8181264" y="1720201"/>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nhập hàng, nhân viên xuất hàng)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052135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91" name="Google Shape;491;p31"/>
          <p:cNvGrpSpPr/>
          <p:nvPr/>
        </p:nvGrpSpPr>
        <p:grpSpPr>
          <a:xfrm>
            <a:off x="715100" y="1600313"/>
            <a:ext cx="7811650" cy="3198378"/>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0" name="Google Shape;500;p31"/>
          <p:cNvSpPr txBox="1">
            <a:spLocks noGrp="1"/>
          </p:cNvSpPr>
          <p:nvPr>
            <p:ph type="title" idx="6"/>
          </p:nvPr>
        </p:nvSpPr>
        <p:spPr>
          <a:xfrm>
            <a:off x="512555" y="12558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4.2</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1409701" y="1575479"/>
            <a:ext cx="4199838" cy="520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3"/>
          <a:stretch>
            <a:fillRect/>
          </a:stretch>
        </p:blipFill>
        <p:spPr>
          <a:xfrm>
            <a:off x="6804654" y="985572"/>
            <a:ext cx="1046494" cy="1046494"/>
          </a:xfrm>
          <a:prstGeom prst="rect">
            <a:avLst/>
          </a:prstGeom>
        </p:spPr>
      </p:pic>
      <p:sp>
        <p:nvSpPr>
          <p:cNvPr id="23" name="TextBox 22">
            <a:extLst>
              <a:ext uri="{FF2B5EF4-FFF2-40B4-BE49-F238E27FC236}">
                <a16:creationId xmlns:a16="http://schemas.microsoft.com/office/drawing/2014/main" id="{270DFD5F-557C-B513-B3D6-72E0AF454C6B}"/>
              </a:ext>
            </a:extLst>
          </p:cNvPr>
          <p:cNvSpPr txBox="1"/>
          <p:nvPr/>
        </p:nvSpPr>
        <p:spPr>
          <a:xfrm>
            <a:off x="730710" y="2026895"/>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a:t>
            </a:r>
            <a:r>
              <a:rPr lang="en-US" sz="1200">
                <a:latin typeface="Oswald Light" pitchFamily="2" charset="0"/>
                <a:ea typeface="Times New Roman" panose="02020603050405020304" pitchFamily="18" charset="0"/>
              </a:rPr>
              <a:t>kho</a:t>
            </a:r>
            <a:r>
              <a:rPr lang="en-US" sz="1200" u="none" strike="noStrike">
                <a:effectLst/>
                <a:latin typeface="Oswald Light" pitchFamily="2" charset="0"/>
                <a:ea typeface="Times New Roman" panose="02020603050405020304" pitchFamily="18" charset="0"/>
              </a:rPr>
              <a:t>)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
        <p:nvSpPr>
          <p:cNvPr id="24" name="TextBox 23">
            <a:extLst>
              <a:ext uri="{FF2B5EF4-FFF2-40B4-BE49-F238E27FC236}">
                <a16:creationId xmlns:a16="http://schemas.microsoft.com/office/drawing/2014/main" id="{19D94425-FD43-37B2-63A0-8728D1C473E5}"/>
              </a:ext>
            </a:extLst>
          </p:cNvPr>
          <p:cNvSpPr txBox="1"/>
          <p:nvPr/>
        </p:nvSpPr>
        <p:spPr>
          <a:xfrm>
            <a:off x="874810" y="-2897771"/>
            <a:ext cx="7694774" cy="2544414"/>
          </a:xfrm>
          <a:prstGeom prst="rect">
            <a:avLst/>
          </a:prstGeom>
          <a:noFill/>
        </p:spPr>
        <p:txBody>
          <a:bodyPr wrap="square">
            <a:spAutoFit/>
          </a:bodyPr>
          <a:lstStyle/>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nhập: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huỷ phiếu nhập.</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xuất: </a:t>
            </a:r>
            <a:r>
              <a:rPr lang="en-US" sz="1200" u="none" strike="noStrike">
                <a:effectLst/>
                <a:latin typeface="Oswald Light" pitchFamily="2" charset="0"/>
                <a:ea typeface="Times New Roman" panose="02020603050405020304" pitchFamily="18" charset="0"/>
              </a:rPr>
              <a:t>Tác nhân (quản lý kho, nhân viên kho) thực hiện tạo, chỉnh sửa, xóa, huỷ phiếu xuất.</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kiểm kê kho hàng: </a:t>
            </a:r>
            <a:r>
              <a:rPr lang="en-US" sz="1200" u="none" strike="noStrike">
                <a:effectLst/>
                <a:latin typeface="Oswald Light" pitchFamily="2" charset="0"/>
                <a:ea typeface="Times New Roman" panose="02020603050405020304" pitchFamily="18" charset="0"/>
              </a:rPr>
              <a:t>Tác nhân (quản lý kho, nhân viên kho) thực hiện tạo, chỉnh sửa, xoá phiếu kiểm kê.</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dịch vụ:</a:t>
            </a:r>
            <a:r>
              <a:rPr lang="en-US" sz="1200" u="none" strike="noStrike">
                <a:effectLst/>
                <a:latin typeface="Oswald Light" pitchFamily="2" charset="0"/>
                <a:ea typeface="Times New Roman" panose="02020603050405020304" pitchFamily="18" charset="0"/>
              </a:rPr>
              <a:t> Tác nhân (quản lý kho, nhân viên chăm sóc khách hàng) xử lý các yêu cầu đổi trả, bảo hành từ khách hàng).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nhân viên:</a:t>
            </a:r>
            <a:r>
              <a:rPr lang="en-US" sz="1200" u="none" strike="noStrike">
                <a:effectLst/>
                <a:latin typeface="Oswald Light" pitchFamily="2" charset="0"/>
                <a:ea typeface="Times New Roman" panose="02020603050405020304" pitchFamily="18" charset="0"/>
              </a:rPr>
              <a:t> Tác nhân (quản lý kho) thực hiện thêm, xóa, sửa nhân viên trong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doanh thu:</a:t>
            </a:r>
            <a:r>
              <a:rPr lang="en-US" sz="1200" u="none" strike="noStrike">
                <a:effectLst/>
                <a:latin typeface="Oswald Light" pitchFamily="2" charset="0"/>
                <a:ea typeface="Times New Roman" panose="02020603050405020304" pitchFamily="18" charset="0"/>
              </a:rPr>
              <a:t> Tác nhân (quản lý kho) thực hiện xem, báo cáo doanh thu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tài khoản:</a:t>
            </a:r>
            <a:r>
              <a:rPr lang="en-US" sz="1200" u="none" strike="noStrike">
                <a:effectLst/>
                <a:latin typeface="Oswald Light" pitchFamily="2" charset="0"/>
                <a:ea typeface="Times New Roman" panose="02020603050405020304" pitchFamily="18" charset="0"/>
              </a:rPr>
              <a:t> Tác nhân (quản lý kho) tạo, chỉnh sửa, xóa, khoá tài khoản của nhân viên trên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phân quyền: </a:t>
            </a:r>
            <a:r>
              <a:rPr lang="en-US" sz="1200" u="none" strike="noStrike">
                <a:effectLst/>
                <a:latin typeface="Oswald Light" pitchFamily="2" charset="0"/>
                <a:ea typeface="Times New Roman" panose="02020603050405020304" pitchFamily="18" charset="0"/>
              </a:rPr>
              <a:t>Tác nhân (quản lý kho) thực hiện thêm xóa, sửa nhóm quyền trên hệ thống để phù hợp với yếu tố công việc của từng </a:t>
            </a:r>
            <a:r>
              <a:rPr lang="en-US" sz="1200">
                <a:latin typeface="Oswald Light" pitchFamily="2" charset="0"/>
                <a:ea typeface="Times New Roman" panose="02020603050405020304" pitchFamily="18" charset="0"/>
              </a:rPr>
              <a:t>loại nv.</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573801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91" name="Google Shape;491;p31"/>
          <p:cNvGrpSpPr/>
          <p:nvPr/>
        </p:nvGrpSpPr>
        <p:grpSpPr>
          <a:xfrm>
            <a:off x="715100" y="1600313"/>
            <a:ext cx="7811650" cy="3198378"/>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00" name="Google Shape;500;p31"/>
          <p:cNvSpPr txBox="1">
            <a:spLocks noGrp="1"/>
          </p:cNvSpPr>
          <p:nvPr>
            <p:ph type="title" idx="6"/>
          </p:nvPr>
        </p:nvSpPr>
        <p:spPr>
          <a:xfrm>
            <a:off x="512555" y="12558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4.2</a:t>
            </a:r>
            <a:endParaRPr sz="2800"/>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1409701" y="1575479"/>
            <a:ext cx="4199838" cy="5200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3"/>
          <a:stretch>
            <a:fillRect/>
          </a:stretch>
        </p:blipFill>
        <p:spPr>
          <a:xfrm>
            <a:off x="6804654" y="985572"/>
            <a:ext cx="1046494" cy="1046494"/>
          </a:xfrm>
          <a:prstGeom prst="rect">
            <a:avLst/>
          </a:prstGeom>
        </p:spPr>
      </p:pic>
      <p:sp>
        <p:nvSpPr>
          <p:cNvPr id="3" name="TextBox 2">
            <a:extLst>
              <a:ext uri="{FF2B5EF4-FFF2-40B4-BE49-F238E27FC236}">
                <a16:creationId xmlns:a16="http://schemas.microsoft.com/office/drawing/2014/main" id="{8D871047-B9FD-2DBD-95D1-2AD9B0C1AEBB}"/>
              </a:ext>
            </a:extLst>
          </p:cNvPr>
          <p:cNvSpPr txBox="1"/>
          <p:nvPr/>
        </p:nvSpPr>
        <p:spPr>
          <a:xfrm>
            <a:off x="734126" y="2000830"/>
            <a:ext cx="7694774" cy="2544414"/>
          </a:xfrm>
          <a:prstGeom prst="rect">
            <a:avLst/>
          </a:prstGeom>
          <a:noFill/>
        </p:spPr>
        <p:txBody>
          <a:bodyPr wrap="square">
            <a:spAutoFit/>
          </a:bodyPr>
          <a:lstStyle/>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nhập: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huỷ phiếu nhập.</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phiếu xuất: </a:t>
            </a:r>
            <a:r>
              <a:rPr lang="en-US" sz="1200" u="none" strike="noStrike">
                <a:effectLst/>
                <a:latin typeface="Oswald Light" pitchFamily="2" charset="0"/>
                <a:ea typeface="Times New Roman" panose="02020603050405020304" pitchFamily="18" charset="0"/>
              </a:rPr>
              <a:t>Tác nhân (quản lý kho, nhân viên kho) thực hiện tạo, chỉnh sửa, xóa, huỷ phiếu xuất.</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kiểm kê kho hàng: </a:t>
            </a:r>
            <a:r>
              <a:rPr lang="en-US" sz="1200" u="none" strike="noStrike">
                <a:effectLst/>
                <a:latin typeface="Oswald Light" pitchFamily="2" charset="0"/>
                <a:ea typeface="Times New Roman" panose="02020603050405020304" pitchFamily="18" charset="0"/>
              </a:rPr>
              <a:t>Tác nhân (quản lý kho, nhân viên kho) thực hiện tạo, chỉnh sửa, xoá phiếu kiểm kê.</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dịch vụ:</a:t>
            </a:r>
            <a:r>
              <a:rPr lang="en-US" sz="1200" u="none" strike="noStrike">
                <a:effectLst/>
                <a:latin typeface="Oswald Light" pitchFamily="2" charset="0"/>
                <a:ea typeface="Times New Roman" panose="02020603050405020304" pitchFamily="18" charset="0"/>
              </a:rPr>
              <a:t> Tác nhân (quản lý kho, nhân viên chăm sóc khách hàng) xử lý các yêu cầu đổi trả, bảo hành từ khách hàng).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nhân viên:</a:t>
            </a:r>
            <a:r>
              <a:rPr lang="en-US" sz="1200" u="none" strike="noStrike">
                <a:effectLst/>
                <a:latin typeface="Oswald Light" pitchFamily="2" charset="0"/>
                <a:ea typeface="Times New Roman" panose="02020603050405020304" pitchFamily="18" charset="0"/>
              </a:rPr>
              <a:t> Tác nhân (quản lý kho) thực hiện thêm, xóa, sửa nhân viên trong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doanh thu:</a:t>
            </a:r>
            <a:r>
              <a:rPr lang="en-US" sz="1200" u="none" strike="noStrike">
                <a:effectLst/>
                <a:latin typeface="Oswald Light" pitchFamily="2" charset="0"/>
                <a:ea typeface="Times New Roman" panose="02020603050405020304" pitchFamily="18" charset="0"/>
              </a:rPr>
              <a:t> Tác nhân (quản lý kho) thực hiện xem, báo cáo doanh thu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tài khoản:</a:t>
            </a:r>
            <a:r>
              <a:rPr lang="en-US" sz="1200" u="none" strike="noStrike">
                <a:effectLst/>
                <a:latin typeface="Oswald Light" pitchFamily="2" charset="0"/>
                <a:ea typeface="Times New Roman" panose="02020603050405020304" pitchFamily="18" charset="0"/>
              </a:rPr>
              <a:t> Tác nhân (quản lý kho) tạo, chỉnh sửa, xóa, khoá tài khoản của nhân viên trên hệ thống.</a:t>
            </a:r>
            <a:endParaRPr lang="en-US" sz="1200" u="none" strike="noStrike">
              <a:effectLst/>
              <a:latin typeface="Oswald Light" pitchFamily="2" charset="0"/>
              <a:ea typeface="Calibri" panose="020F0502020204030204" pitchFamily="34" charset="0"/>
            </a:endParaRPr>
          </a:p>
          <a:p>
            <a:pPr lvl="0" algn="just">
              <a:lnSpc>
                <a:spcPct val="150000"/>
              </a:lnSpc>
              <a:spcAft>
                <a:spcPts val="300"/>
              </a:spcAft>
            </a:pPr>
            <a:r>
              <a:rPr lang="en-US" sz="1200" b="1" u="none" strike="noStrike">
                <a:effectLst/>
                <a:latin typeface="Oswald Light" pitchFamily="2" charset="0"/>
                <a:ea typeface="Times New Roman" panose="02020603050405020304" pitchFamily="18" charset="0"/>
              </a:rPr>
              <a:t>Quản lý phân quyền: </a:t>
            </a:r>
            <a:r>
              <a:rPr lang="en-US" sz="1200" u="none" strike="noStrike">
                <a:effectLst/>
                <a:latin typeface="Oswald Light" pitchFamily="2" charset="0"/>
                <a:ea typeface="Times New Roman" panose="02020603050405020304" pitchFamily="18" charset="0"/>
              </a:rPr>
              <a:t>Tác nhân (quản lý kho) thực hiện thêm xóa, sửa nhóm quyền trên hệ thống để phù hợp với yếu tố công việc của từng </a:t>
            </a:r>
            <a:r>
              <a:rPr lang="en-US" sz="1200">
                <a:latin typeface="Oswald Light" pitchFamily="2" charset="0"/>
                <a:ea typeface="Times New Roman" panose="02020603050405020304" pitchFamily="18" charset="0"/>
              </a:rPr>
              <a:t>loại nv.</a:t>
            </a:r>
            <a:endParaRPr lang="en-US" sz="1200" u="none" strike="noStrike">
              <a:effectLst/>
              <a:latin typeface="Oswald Light" pitchFamily="2" charset="0"/>
              <a:ea typeface="Calibri" panose="020F0502020204030204" pitchFamily="34" charset="0"/>
            </a:endParaRPr>
          </a:p>
        </p:txBody>
      </p:sp>
      <p:sp>
        <p:nvSpPr>
          <p:cNvPr id="6" name="TextBox 5">
            <a:extLst>
              <a:ext uri="{FF2B5EF4-FFF2-40B4-BE49-F238E27FC236}">
                <a16:creationId xmlns:a16="http://schemas.microsoft.com/office/drawing/2014/main" id="{319AAF74-D0B1-4334-854E-A9BAA8D62CC0}"/>
              </a:ext>
            </a:extLst>
          </p:cNvPr>
          <p:cNvSpPr txBox="1"/>
          <p:nvPr/>
        </p:nvSpPr>
        <p:spPr>
          <a:xfrm>
            <a:off x="734126" y="5755576"/>
            <a:ext cx="7381052" cy="2585323"/>
          </a:xfrm>
          <a:prstGeom prst="rect">
            <a:avLst/>
          </a:prstGeom>
          <a:noFill/>
        </p:spPr>
        <p:txBody>
          <a:bodyPr wrap="square">
            <a:spAutoFit/>
          </a:bodyPr>
          <a:lstStyle/>
          <a:p>
            <a:pPr lvl="0" algn="just">
              <a:spcAft>
                <a:spcPts val="600"/>
              </a:spcAft>
            </a:pPr>
            <a:r>
              <a:rPr lang="en-US" sz="1200" b="1" u="none" strike="noStrike">
                <a:effectLst/>
                <a:latin typeface="Oswald Light" pitchFamily="2" charset="0"/>
                <a:ea typeface="Times New Roman" panose="02020603050405020304" pitchFamily="18" charset="0"/>
              </a:rPr>
              <a:t>Đăng nhập - đăng xuất:</a:t>
            </a:r>
            <a:r>
              <a:rPr lang="en-US" sz="1200" u="none" strike="noStrike">
                <a:effectLst/>
                <a:latin typeface="Oswald Light" pitchFamily="2" charset="0"/>
                <a:ea typeface="Times New Roman" panose="02020603050405020304" pitchFamily="18" charset="0"/>
              </a:rPr>
              <a:t> Tất cả các tác nhân thực hiện việc đăng nhập/đăng xuất vào hệ thống để truy cập vào các chức năng tương ứng với vai trò của mình.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Quên mật khẩu: </a:t>
            </a:r>
            <a:r>
              <a:rPr lang="en-US" sz="1200" u="none" strike="noStrike">
                <a:effectLst/>
                <a:latin typeface="Oswald Light" pitchFamily="2" charset="0"/>
                <a:ea typeface="Times New Roman" panose="02020603050405020304" pitchFamily="18" charset="0"/>
              </a:rPr>
              <a:t>Tác nhân trên hệ thống thực hiện yêu cầu đổi mật khẩu mới khi quên mật khẩu.</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sản phẩm: </a:t>
            </a:r>
            <a:r>
              <a:rPr lang="en-US" sz="1200" u="none" strike="noStrike">
                <a:effectLst/>
                <a:latin typeface="Oswald Light" pitchFamily="2" charset="0"/>
                <a:ea typeface="Times New Roman" panose="02020603050405020304" pitchFamily="18" charset="0"/>
              </a:rPr>
              <a:t>Tác nhân (quản lý kho, nhân viên nhập hàng, nhân viên xuất hàng) thực hiện thêm, xóa, sửa, tìm kiếm sản phẩm theo các tiêu chí như cấu hình, màu sắc, giá cả</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thuộc tính sản phẩm:</a:t>
            </a:r>
            <a:r>
              <a:rPr lang="en-US" sz="1200" u="none" strike="noStrike">
                <a:effectLst/>
                <a:latin typeface="Oswald Light" pitchFamily="2" charset="0"/>
                <a:ea typeface="Times New Roman" panose="02020603050405020304" pitchFamily="18" charset="0"/>
              </a:rPr>
              <a:t> Tác nhân (quản lý kho, nhân viên kho) theo dõi và cập nhật thông tin các thuộc tính sản phẩm (RAM, ROM, Thương hiệu, Màu sắc, Hệ điều hành)</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khu vực kho:</a:t>
            </a:r>
            <a:r>
              <a:rPr lang="en-US" sz="1200" u="none" strike="noStrike">
                <a:effectLst/>
                <a:latin typeface="Oswald Light" pitchFamily="2" charset="0"/>
                <a:ea typeface="Times New Roman" panose="02020603050405020304" pitchFamily="18" charset="0"/>
              </a:rPr>
              <a:t> Tác nhân (quản lý kho) thực hiện thêm, xóa, sửa khu vực kho giúp tối ưu việc sắp xếp hàng hoá và lấy hàng.</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nhà cung cấp:</a:t>
            </a:r>
            <a:r>
              <a:rPr lang="en-US" sz="1200" u="none" strike="noStrike">
                <a:effectLst/>
                <a:latin typeface="Oswald Light" pitchFamily="2" charset="0"/>
                <a:ea typeface="Times New Roman" panose="02020603050405020304" pitchFamily="18" charset="0"/>
              </a:rPr>
              <a:t> Tác nhân (quản lý kho, nhân viên kho) thực hiện tạo, chỉnh sửa, xóa nhà cung cấp.</a:t>
            </a:r>
            <a:endParaRPr lang="en-US" sz="1200" u="none" strike="noStrike">
              <a:effectLst/>
              <a:latin typeface="Oswald Light" pitchFamily="2" charset="0"/>
              <a:ea typeface="Calibri" panose="020F0502020204030204" pitchFamily="34" charset="0"/>
            </a:endParaRPr>
          </a:p>
          <a:p>
            <a:pPr lvl="0" algn="just">
              <a:spcAft>
                <a:spcPts val="600"/>
              </a:spcAft>
            </a:pPr>
            <a:r>
              <a:rPr lang="en-US" sz="1200" b="1" u="none" strike="noStrike">
                <a:effectLst/>
                <a:latin typeface="Oswald Light" pitchFamily="2" charset="0"/>
                <a:ea typeface="Times New Roman" panose="02020603050405020304" pitchFamily="18" charset="0"/>
              </a:rPr>
              <a:t>Quản lý khách hàng: </a:t>
            </a:r>
            <a:r>
              <a:rPr lang="en-US" sz="1200" u="none" strike="noStrike">
                <a:effectLst/>
                <a:latin typeface="Oswald Light" pitchFamily="2" charset="0"/>
                <a:ea typeface="Times New Roman" panose="02020603050405020304" pitchFamily="18" charset="0"/>
              </a:rPr>
              <a:t>Tác nhân (quản lý kho, nhân viên kho, nhân viên chăm sóc khách hàng) theo dõi thông tin liên lạc, giao dịch của khách hàng và cập nhật thông tin trong hệ thống.</a:t>
            </a:r>
            <a:endParaRPr lang="en-US" sz="1200" u="none" strike="noStrike">
              <a:effectLst/>
              <a:latin typeface="Oswald Light" pitchFamily="2" charset="0"/>
              <a:ea typeface="Calibri" panose="020F0502020204030204" pitchFamily="34" charset="0"/>
            </a:endParaRPr>
          </a:p>
        </p:txBody>
      </p:sp>
    </p:spTree>
    <p:extLst>
      <p:ext uri="{BB962C8B-B14F-4D97-AF65-F5344CB8AC3E}">
        <p14:creationId xmlns:p14="http://schemas.microsoft.com/office/powerpoint/2010/main" val="297027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2"/>
          <p:cNvSpPr txBox="1">
            <a:spLocks noGrp="1"/>
          </p:cNvSpPr>
          <p:nvPr>
            <p:ph type="title"/>
          </p:nvPr>
        </p:nvSpPr>
        <p:spPr>
          <a:xfrm>
            <a:off x="330809" y="1309458"/>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b="1">
                <a:solidFill>
                  <a:schemeClr val="hlink"/>
                </a:solidFill>
                <a:uFill>
                  <a:noFill/>
                </a:uFill>
                <a:latin typeface="Oswald bold" pitchFamily="2" charset="0"/>
                <a:ea typeface="Karla"/>
                <a:cs typeface="Karla"/>
                <a:sym typeface="Karla"/>
              </a:rPr>
              <a:t>GIỚI THIỆU HỆ THỐNG</a:t>
            </a:r>
            <a:endParaRPr lang="en-US" sz="30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1905204"/>
            <a:ext cx="5577850" cy="3047911"/>
            <a:chOff x="1828840" y="3395093"/>
            <a:chExt cx="5577850" cy="1439695"/>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1945188" y="2275618"/>
            <a:ext cx="3535986" cy="1305781"/>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None/>
            </a:pPr>
            <a:r>
              <a:rPr lang="en-US" sz="1100">
                <a:latin typeface="Oswald Light" pitchFamily="2" charset="0"/>
                <a:ea typeface="Inter Tight Light" pitchFamily="2" charset="0"/>
                <a:cs typeface="Inter Tight Light" pitchFamily="2" charset="0"/>
              </a:rPr>
              <a:t>       </a:t>
            </a:r>
            <a:r>
              <a:rPr lang="vi-VN" sz="1100">
                <a:latin typeface="Oswald Light" pitchFamily="2" charset="0"/>
                <a:ea typeface="Inter Tight Light" pitchFamily="2" charset="0"/>
                <a:cs typeface="Inter Tight Light" pitchFamily="2" charset="0"/>
              </a:rPr>
              <a:t>Thị trường điện thoại di động ngày càng sôi động và phát triển với hàng loạt các sản phẩm đa dạng, mang lại cho người dùng nhiều lựa chọn phù hợp với nhu cầu và sở thích của từng cá nhân. Để đáp ứng nhu cầu quản lý hiệu quả các hoạt động nhập, xuất, tồn kho, đổi trả và bảo hành của sản phẩm điện thoại, việc xây dựng một hệ thống quản lý kho hàng điện thoại thông minh theo mã IMEI chuyên nghiệp trở thành điều không thể thiếu đối với các công ty và cửa hàng kinh doanh.</a:t>
            </a:r>
          </a:p>
        </p:txBody>
      </p:sp>
      <p:sp>
        <p:nvSpPr>
          <p:cNvPr id="555" name="Google Shape;555;p32"/>
          <p:cNvSpPr/>
          <p:nvPr/>
        </p:nvSpPr>
        <p:spPr>
          <a:xfrm>
            <a:off x="2261939" y="1171518"/>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26084" y="102069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475970" y="86737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77;p33">
            <a:extLst>
              <a:ext uri="{FF2B5EF4-FFF2-40B4-BE49-F238E27FC236}">
                <a16:creationId xmlns:a16="http://schemas.microsoft.com/office/drawing/2014/main" id="{CD3DF53C-6C09-5B9C-34B8-687D15584F0D}"/>
              </a:ext>
            </a:extLst>
          </p:cNvPr>
          <p:cNvGrpSpPr/>
          <p:nvPr/>
        </p:nvGrpSpPr>
        <p:grpSpPr>
          <a:xfrm>
            <a:off x="463651" y="1220603"/>
            <a:ext cx="502899" cy="502899"/>
            <a:chOff x="858700" y="1967475"/>
            <a:chExt cx="605100" cy="605100"/>
          </a:xfrm>
        </p:grpSpPr>
        <p:sp>
          <p:nvSpPr>
            <p:cNvPr id="5"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80;p33">
            <a:extLst>
              <a:ext uri="{FF2B5EF4-FFF2-40B4-BE49-F238E27FC236}">
                <a16:creationId xmlns:a16="http://schemas.microsoft.com/office/drawing/2014/main" id="{7517215B-21AC-6D99-3FD6-8F9DEC380567}"/>
              </a:ext>
            </a:extLst>
          </p:cNvPr>
          <p:cNvGrpSpPr/>
          <p:nvPr/>
        </p:nvGrpSpPr>
        <p:grpSpPr>
          <a:xfrm>
            <a:off x="463651" y="1906497"/>
            <a:ext cx="502800" cy="502800"/>
            <a:chOff x="7014301" y="2017350"/>
            <a:chExt cx="502800" cy="502800"/>
          </a:xfrm>
        </p:grpSpPr>
        <p:sp>
          <p:nvSpPr>
            <p:cNvPr id="8"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83;p33">
            <a:extLst>
              <a:ext uri="{FF2B5EF4-FFF2-40B4-BE49-F238E27FC236}">
                <a16:creationId xmlns:a16="http://schemas.microsoft.com/office/drawing/2014/main" id="{C631742E-4AAE-D3C5-F6D3-8A4E05408CD0}"/>
              </a:ext>
            </a:extLst>
          </p:cNvPr>
          <p:cNvGrpSpPr/>
          <p:nvPr/>
        </p:nvGrpSpPr>
        <p:grpSpPr>
          <a:xfrm>
            <a:off x="463651" y="445094"/>
            <a:ext cx="629846" cy="592514"/>
            <a:chOff x="463701" y="2217961"/>
            <a:chExt cx="629846" cy="592514"/>
          </a:xfrm>
        </p:grpSpPr>
        <p:sp>
          <p:nvSpPr>
            <p:cNvPr id="11"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15"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 name="Google Shape;595;p33">
            <a:extLst>
              <a:ext uri="{FF2B5EF4-FFF2-40B4-BE49-F238E27FC236}">
                <a16:creationId xmlns:a16="http://schemas.microsoft.com/office/drawing/2014/main" id="{EF3A8F75-267B-AD5E-F16E-2ECAF62BAE20}"/>
              </a:ext>
            </a:extLst>
          </p:cNvPr>
          <p:cNvGrpSpPr/>
          <p:nvPr/>
        </p:nvGrpSpPr>
        <p:grpSpPr>
          <a:xfrm>
            <a:off x="404600" y="4046486"/>
            <a:ext cx="621000" cy="621000"/>
            <a:chOff x="416300" y="4058211"/>
            <a:chExt cx="621000" cy="621000"/>
          </a:xfrm>
        </p:grpSpPr>
        <p:sp>
          <p:nvSpPr>
            <p:cNvPr id="569"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46;p32">
            <a:extLst>
              <a:ext uri="{FF2B5EF4-FFF2-40B4-BE49-F238E27FC236}">
                <a16:creationId xmlns:a16="http://schemas.microsoft.com/office/drawing/2014/main" id="{A305829A-61C6-F753-4E0F-BE06B8915C41}"/>
              </a:ext>
            </a:extLst>
          </p:cNvPr>
          <p:cNvSpPr txBox="1">
            <a:spLocks/>
          </p:cNvSpPr>
          <p:nvPr/>
        </p:nvSpPr>
        <p:spPr>
          <a:xfrm>
            <a:off x="1278108" y="1837865"/>
            <a:ext cx="3490202" cy="417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Lý do chọn đề tài</a:t>
            </a:r>
            <a:endParaRPr lang="en-US" sz="2000" b="1">
              <a:latin typeface="Oswald bold" pitchFamily="2" charset="0"/>
              <a:ea typeface="Karla"/>
              <a:cs typeface="Karla"/>
              <a:sym typeface="Karla"/>
            </a:endParaRPr>
          </a:p>
        </p:txBody>
      </p:sp>
      <p:pic>
        <p:nvPicPr>
          <p:cNvPr id="535" name="Picture 534" descr="Icon&#10;&#10;Description automatically generated">
            <a:extLst>
              <a:ext uri="{FF2B5EF4-FFF2-40B4-BE49-F238E27FC236}">
                <a16:creationId xmlns:a16="http://schemas.microsoft.com/office/drawing/2014/main" id="{FE2836C0-948B-4BC7-CBF0-52CB66417833}"/>
              </a:ext>
            </a:extLst>
          </p:cNvPr>
          <p:cNvPicPr>
            <a:picLocks noChangeAspect="1"/>
          </p:cNvPicPr>
          <p:nvPr/>
        </p:nvPicPr>
        <p:blipFill>
          <a:blip r:embed="rId3"/>
          <a:stretch>
            <a:fillRect/>
          </a:stretch>
        </p:blipFill>
        <p:spPr>
          <a:xfrm>
            <a:off x="5705187" y="2357000"/>
            <a:ext cx="1118212" cy="1118212"/>
          </a:xfrm>
          <a:prstGeom prst="rect">
            <a:avLst/>
          </a:prstGeom>
        </p:spPr>
      </p:pic>
      <p:sp>
        <p:nvSpPr>
          <p:cNvPr id="537" name="TextBox 536">
            <a:extLst>
              <a:ext uri="{FF2B5EF4-FFF2-40B4-BE49-F238E27FC236}">
                <a16:creationId xmlns:a16="http://schemas.microsoft.com/office/drawing/2014/main" id="{C66B2AD5-5A26-57DC-43A9-21C8E54D5093}"/>
              </a:ext>
            </a:extLst>
          </p:cNvPr>
          <p:cNvSpPr txBox="1"/>
          <p:nvPr/>
        </p:nvSpPr>
        <p:spPr>
          <a:xfrm>
            <a:off x="1945188" y="3633169"/>
            <a:ext cx="5278522" cy="938719"/>
          </a:xfrm>
          <a:prstGeom prst="rect">
            <a:avLst/>
          </a:prstGeom>
          <a:noFill/>
        </p:spPr>
        <p:txBody>
          <a:bodyPr wrap="square">
            <a:spAutoFit/>
          </a:bodyPr>
          <a:lstStyle/>
          <a:p>
            <a:pPr marL="0" lvl="0" indent="0" algn="just" rtl="0">
              <a:spcBef>
                <a:spcPts val="0"/>
              </a:spcBef>
              <a:spcAft>
                <a:spcPts val="600"/>
              </a:spcAft>
              <a:buNone/>
            </a:pPr>
            <a:r>
              <a:rPr lang="en-US" sz="1100">
                <a:latin typeface="Oswald Light" pitchFamily="2" charset="0"/>
                <a:ea typeface="Inter Tight Light" pitchFamily="2" charset="0"/>
                <a:cs typeface="Inter Tight Light" pitchFamily="2" charset="0"/>
              </a:rPr>
              <a:t>       </a:t>
            </a:r>
            <a:r>
              <a:rPr lang="vi-VN" sz="1100">
                <a:latin typeface="Oswald Light" pitchFamily="2" charset="0"/>
                <a:ea typeface="Inter Tight Light" pitchFamily="2" charset="0"/>
                <a:cs typeface="Inter Tight Light" pitchFamily="2" charset="0"/>
              </a:rPr>
              <a:t>Việc chọn đề tài này còn xuất phát từ nhu cầu thực tế của doanh nghiệp, đặc biệt là các cửa hàng bán lẻ, khi việc quản lý kho hàng chưa được tự động hóa đầy đủ, dẫn đến các vấn đề như sai sót trong quá trình nhập, xuất hàng, gian lận, hoặc khó khăn trong việc theo dõi lịch sử giao dịch. Hệ thống quản lý kho hàng điện thoại thông minh sẽ hỗ trợ doanh nghiệp giải quyết những khó khăn này một cách hiệu quả, đồng thời giúp nâng cao năng suất kinh doanh và chất lượng dịch vụ đối với khách hàng.</a:t>
            </a:r>
          </a:p>
        </p:txBody>
      </p:sp>
    </p:spTree>
    <p:extLst>
      <p:ext uri="{BB962C8B-B14F-4D97-AF65-F5344CB8AC3E}">
        <p14:creationId xmlns:p14="http://schemas.microsoft.com/office/powerpoint/2010/main" val="1743010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 name="Picture 3">
            <a:extLst>
              <a:ext uri="{FF2B5EF4-FFF2-40B4-BE49-F238E27FC236}">
                <a16:creationId xmlns:a16="http://schemas.microsoft.com/office/drawing/2014/main" id="{1533C2BC-474D-52E6-AA31-6EEBF68047E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24214" y="3390688"/>
            <a:ext cx="3664986" cy="1075133"/>
          </a:xfrm>
          <a:prstGeom prst="rect">
            <a:avLst/>
          </a:prstGeom>
          <a:noFill/>
          <a:ln>
            <a:noFill/>
          </a:ln>
        </p:spPr>
      </p:pic>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5100" y="3195863"/>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5"/>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6"/>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7"/>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8"/>
          <a:stretch>
            <a:fillRect/>
          </a:stretch>
        </p:blipFill>
        <p:spPr>
          <a:xfrm>
            <a:off x="3634474" y="2057652"/>
            <a:ext cx="640200" cy="640200"/>
          </a:xfrm>
          <a:prstGeom prst="rect">
            <a:avLst/>
          </a:prstGeom>
        </p:spPr>
      </p:pic>
    </p:spTree>
    <p:extLst>
      <p:ext uri="{BB962C8B-B14F-4D97-AF65-F5344CB8AC3E}">
        <p14:creationId xmlns:p14="http://schemas.microsoft.com/office/powerpoint/2010/main" val="93342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31"/>
          <p:cNvSpPr txBox="1">
            <a:spLocks noGrp="1"/>
          </p:cNvSpPr>
          <p:nvPr>
            <p:ph type="title" idx="8"/>
          </p:nvPr>
        </p:nvSpPr>
        <p:spPr>
          <a:xfrm>
            <a:off x="817974" y="210989"/>
            <a:ext cx="874624" cy="5424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4.3</a:t>
            </a:r>
            <a:endParaRPr sz="2000"/>
          </a:p>
        </p:txBody>
      </p:sp>
      <p:sp>
        <p:nvSpPr>
          <p:cNvPr id="504" name="Google Shape;504;p31"/>
          <p:cNvSpPr txBox="1">
            <a:spLocks noGrp="1"/>
          </p:cNvSpPr>
          <p:nvPr>
            <p:ph type="title" idx="15"/>
          </p:nvPr>
        </p:nvSpPr>
        <p:spPr>
          <a:xfrm>
            <a:off x="815097" y="-1151498"/>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8" name="Google Shape;508;p31"/>
          <p:cNvSpPr/>
          <p:nvPr/>
        </p:nvSpPr>
        <p:spPr>
          <a:xfrm>
            <a:off x="7371663" y="507323"/>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139323" y="358671"/>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497706" y="39993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483049" y="162126"/>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
              </a:rPr>
              <a:t>Sơ đồ tổng quát</a:t>
            </a: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6170016" y="0"/>
            <a:ext cx="611968" cy="611968"/>
          </a:xfrm>
          <a:prstGeom prst="rect">
            <a:avLst/>
          </a:prstGeom>
        </p:spPr>
      </p:pic>
      <p:pic>
        <p:nvPicPr>
          <p:cNvPr id="13" name="Picture 12">
            <a:extLst>
              <a:ext uri="{FF2B5EF4-FFF2-40B4-BE49-F238E27FC236}">
                <a16:creationId xmlns:a16="http://schemas.microsoft.com/office/drawing/2014/main" id="{A29D425F-52F6-EDD9-35C1-FF3E4947467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57300" y="716950"/>
            <a:ext cx="6743700" cy="4086808"/>
          </a:xfrm>
          <a:prstGeom prst="rect">
            <a:avLst/>
          </a:prstGeom>
          <a:noFill/>
          <a:ln>
            <a:noFill/>
          </a:ln>
        </p:spPr>
      </p:pic>
      <p:grpSp>
        <p:nvGrpSpPr>
          <p:cNvPr id="17" name="Google Shape;479;p31">
            <a:extLst>
              <a:ext uri="{FF2B5EF4-FFF2-40B4-BE49-F238E27FC236}">
                <a16:creationId xmlns:a16="http://schemas.microsoft.com/office/drawing/2014/main" id="{85FDC9D5-22AD-F45B-0003-6A202CCAD13C}"/>
              </a:ext>
            </a:extLst>
          </p:cNvPr>
          <p:cNvGrpSpPr/>
          <p:nvPr/>
        </p:nvGrpSpPr>
        <p:grpSpPr>
          <a:xfrm>
            <a:off x="5523751" y="8146224"/>
            <a:ext cx="2516466" cy="942399"/>
            <a:chOff x="4754850" y="1600325"/>
            <a:chExt cx="3771900" cy="1412550"/>
          </a:xfrm>
        </p:grpSpPr>
        <p:sp>
          <p:nvSpPr>
            <p:cNvPr id="18" name="Google Shape;480;p31">
              <a:extLst>
                <a:ext uri="{FF2B5EF4-FFF2-40B4-BE49-F238E27FC236}">
                  <a16:creationId xmlns:a16="http://schemas.microsoft.com/office/drawing/2014/main" id="{DBA81921-4A4F-DC7A-2F47-3505594A5BDC}"/>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1">
              <a:extLst>
                <a:ext uri="{FF2B5EF4-FFF2-40B4-BE49-F238E27FC236}">
                  <a16:creationId xmlns:a16="http://schemas.microsoft.com/office/drawing/2014/main" id="{F5E8E515-8622-3411-7356-E8004B087232}"/>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482;p31">
              <a:extLst>
                <a:ext uri="{FF2B5EF4-FFF2-40B4-BE49-F238E27FC236}">
                  <a16:creationId xmlns:a16="http://schemas.microsoft.com/office/drawing/2014/main" id="{029A05C5-40AD-F35B-7D5A-181ACA4B187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7" name="Google Shape;487;p31">
            <a:extLst>
              <a:ext uri="{FF2B5EF4-FFF2-40B4-BE49-F238E27FC236}">
                <a16:creationId xmlns:a16="http://schemas.microsoft.com/office/drawing/2014/main" id="{41D3D602-3A1C-1B68-7B00-25B0CF9CE19D}"/>
              </a:ext>
            </a:extLst>
          </p:cNvPr>
          <p:cNvGrpSpPr/>
          <p:nvPr/>
        </p:nvGrpSpPr>
        <p:grpSpPr>
          <a:xfrm>
            <a:off x="954914" y="-2818077"/>
            <a:ext cx="2516466" cy="942399"/>
            <a:chOff x="4754850" y="1600325"/>
            <a:chExt cx="3771900" cy="1412550"/>
          </a:xfrm>
        </p:grpSpPr>
        <p:sp>
          <p:nvSpPr>
            <p:cNvPr id="29" name="Google Shape;488;p31">
              <a:extLst>
                <a:ext uri="{FF2B5EF4-FFF2-40B4-BE49-F238E27FC236}">
                  <a16:creationId xmlns:a16="http://schemas.microsoft.com/office/drawing/2014/main" id="{310D9E30-7224-CB9E-7F00-A4D5351063D7}"/>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9;p31">
              <a:extLst>
                <a:ext uri="{FF2B5EF4-FFF2-40B4-BE49-F238E27FC236}">
                  <a16:creationId xmlns:a16="http://schemas.microsoft.com/office/drawing/2014/main" id="{19DCBAA0-E516-109C-FA55-7208EEBD7BA5}"/>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490;p31">
              <a:extLst>
                <a:ext uri="{FF2B5EF4-FFF2-40B4-BE49-F238E27FC236}">
                  <a16:creationId xmlns:a16="http://schemas.microsoft.com/office/drawing/2014/main" id="{906E191A-9369-263B-F85A-EDBBF9582750}"/>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35" name="Google Shape;491;p31">
            <a:extLst>
              <a:ext uri="{FF2B5EF4-FFF2-40B4-BE49-F238E27FC236}">
                <a16:creationId xmlns:a16="http://schemas.microsoft.com/office/drawing/2014/main" id="{0818491D-93E6-1220-82B6-72792C941996}"/>
              </a:ext>
            </a:extLst>
          </p:cNvPr>
          <p:cNvGrpSpPr/>
          <p:nvPr/>
        </p:nvGrpSpPr>
        <p:grpSpPr>
          <a:xfrm>
            <a:off x="5523751" y="6550577"/>
            <a:ext cx="2516466" cy="942399"/>
            <a:chOff x="4754850" y="1600325"/>
            <a:chExt cx="3771900" cy="1412550"/>
          </a:xfrm>
        </p:grpSpPr>
        <p:sp>
          <p:nvSpPr>
            <p:cNvPr id="36" name="Google Shape;492;p31">
              <a:extLst>
                <a:ext uri="{FF2B5EF4-FFF2-40B4-BE49-F238E27FC236}">
                  <a16:creationId xmlns:a16="http://schemas.microsoft.com/office/drawing/2014/main" id="{ADCC532C-C765-247D-3D05-94C493924212}"/>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3;p31">
              <a:extLst>
                <a:ext uri="{FF2B5EF4-FFF2-40B4-BE49-F238E27FC236}">
                  <a16:creationId xmlns:a16="http://schemas.microsoft.com/office/drawing/2014/main" id="{D2A7089A-C583-ABAE-EF5B-B2F43C0CCAD2}"/>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494;p31">
              <a:extLst>
                <a:ext uri="{FF2B5EF4-FFF2-40B4-BE49-F238E27FC236}">
                  <a16:creationId xmlns:a16="http://schemas.microsoft.com/office/drawing/2014/main" id="{534CA468-5E42-8AA8-4646-A36CEC507BC8}"/>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2" name="Picture 1">
            <a:extLst>
              <a:ext uri="{FF2B5EF4-FFF2-40B4-BE49-F238E27FC236}">
                <a16:creationId xmlns:a16="http://schemas.microsoft.com/office/drawing/2014/main" id="{8C076A0F-047F-7E06-B493-B3B04B9DFF91}"/>
              </a:ext>
            </a:extLst>
          </p:cNvPr>
          <p:cNvPicPr>
            <a:picLocks noChangeAspect="1"/>
          </p:cNvPicPr>
          <p:nvPr/>
        </p:nvPicPr>
        <p:blipFill>
          <a:blip r:embed="rId6"/>
          <a:stretch>
            <a:fillRect/>
          </a:stretch>
        </p:blipFill>
        <p:spPr>
          <a:xfrm>
            <a:off x="726310" y="3923993"/>
            <a:ext cx="879765" cy="879765"/>
          </a:xfrm>
          <a:prstGeom prst="rect">
            <a:avLst/>
          </a:prstGeom>
        </p:spPr>
      </p:pic>
    </p:spTree>
    <p:extLst>
      <p:ext uri="{BB962C8B-B14F-4D97-AF65-F5344CB8AC3E}">
        <p14:creationId xmlns:p14="http://schemas.microsoft.com/office/powerpoint/2010/main" val="18958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4750" y="3287201"/>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sp>
        <p:nvSpPr>
          <p:cNvPr id="2" name="Google Shape;501;p31">
            <a:extLst>
              <a:ext uri="{FF2B5EF4-FFF2-40B4-BE49-F238E27FC236}">
                <a16:creationId xmlns:a16="http://schemas.microsoft.com/office/drawing/2014/main" id="{813FF968-05F2-8A4F-2B93-D9EB57F6B861}"/>
              </a:ext>
            </a:extLst>
          </p:cNvPr>
          <p:cNvSpPr txBox="1">
            <a:spLocks/>
          </p:cNvSpPr>
          <p:nvPr/>
        </p:nvSpPr>
        <p:spPr>
          <a:xfrm>
            <a:off x="1288834" y="5670483"/>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 Đăng nhập</a:t>
            </a:r>
            <a:endParaRPr lang="vi-VN" b="1">
              <a:latin typeface="Oswald Light" pitchFamily="2" charset="0"/>
            </a:endParaRPr>
          </a:p>
        </p:txBody>
      </p:sp>
      <p:graphicFrame>
        <p:nvGraphicFramePr>
          <p:cNvPr id="5" name="Google Shape;881;p41">
            <a:extLst>
              <a:ext uri="{FF2B5EF4-FFF2-40B4-BE49-F238E27FC236}">
                <a16:creationId xmlns:a16="http://schemas.microsoft.com/office/drawing/2014/main" id="{8D70796C-5BE8-3103-D658-F00FA4965200}"/>
              </a:ext>
            </a:extLst>
          </p:cNvPr>
          <p:cNvGraphicFramePr/>
          <p:nvPr>
            <p:extLst>
              <p:ext uri="{D42A27DB-BD31-4B8C-83A1-F6EECF244321}">
                <p14:modId xmlns:p14="http://schemas.microsoft.com/office/powerpoint/2010/main" val="1626548640"/>
              </p:ext>
            </p:extLst>
          </p:nvPr>
        </p:nvGraphicFramePr>
        <p:xfrm>
          <a:off x="820367" y="6035888"/>
          <a:ext cx="7706383" cy="3322320"/>
        </p:xfrm>
        <a:graphic>
          <a:graphicData uri="http://schemas.openxmlformats.org/drawingml/2006/table">
            <a:tbl>
              <a:tblPr>
                <a:noFill/>
                <a:tableStyleId>{562E1A82-3AC4-4348-A35F-1EB8413DC666}</a:tableStyleId>
              </a:tblPr>
              <a:tblGrid>
                <a:gridCol w="1454458">
                  <a:extLst>
                    <a:ext uri="{9D8B030D-6E8A-4147-A177-3AD203B41FA5}">
                      <a16:colId xmlns:a16="http://schemas.microsoft.com/office/drawing/2014/main" val="3385575187"/>
                    </a:ext>
                  </a:extLst>
                </a:gridCol>
                <a:gridCol w="6251925">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Đăng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tư vấn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mở phần mềm quản lý kho hàng điện thoại.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chưa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600"/>
                        </a:spcBef>
                        <a:spcAft>
                          <a:spcPts val="800"/>
                        </a:spcAft>
                      </a:pPr>
                      <a:r>
                        <a:rPr lang="en-US" sz="1200">
                          <a:effectLst/>
                          <a:latin typeface="Oswald Light" pitchFamily="2" charset="0"/>
                          <a:ea typeface="Times New Roman" panose="02020603050405020304" pitchFamily="18" charset="0"/>
                        </a:rPr>
                        <a:t>Người dùng đăng nhập thành công vào hệ thống và có thể truy cập các chức năng tương ứng với quyền của họ.</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hiển thị màn hình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nhập tên đăng nhập và mật khẩu.</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nhấn nút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kiểm tra thông tin đăng nhập.</a:t>
                      </a:r>
                      <a:endParaRPr lang="en-US" sz="1200">
                        <a:effectLst/>
                        <a:latin typeface="Oswald Light" pitchFamily="2" charset="0"/>
                        <a:ea typeface="Calibri" panose="020F0502020204030204" pitchFamily="34" charset="0"/>
                      </a:endParaRPr>
                    </a:p>
                    <a:p>
                      <a:pPr marL="342900" lvl="0" indent="-342900">
                        <a:lnSpc>
                          <a:spcPct val="100000"/>
                        </a:lnSpc>
                        <a:spcBef>
                          <a:spcPts val="600"/>
                        </a:spcBef>
                        <a:spcAft>
                          <a:spcPts val="800"/>
                        </a:spcAft>
                        <a:buFont typeface="+mj-lt"/>
                        <a:buAutoNum type="arabicPeriod"/>
                      </a:pPr>
                      <a:r>
                        <a:rPr lang="en-US" sz="1200">
                          <a:effectLst/>
                          <a:latin typeface="Oswald Light" pitchFamily="2" charset="0"/>
                          <a:ea typeface="Times New Roman" panose="02020603050405020304" pitchFamily="18" charset="0"/>
                        </a:rPr>
                        <a:t>Hệ thống cho phép người dùng đăng nhập vào hệ thống và thực hiện các chức năng tương ứng với nhóm quyền của người dùng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ngoại lệ</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quên mật khẩu và chọn chức năng “Quên mật khẩu” để khôi phục.</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743248331"/>
                  </a:ext>
                </a:extLst>
              </a:tr>
            </a:tbl>
          </a:graphicData>
        </a:graphic>
      </p:graphicFrame>
    </p:spTree>
    <p:extLst>
      <p:ext uri="{BB962C8B-B14F-4D97-AF65-F5344CB8AC3E}">
        <p14:creationId xmlns:p14="http://schemas.microsoft.com/office/powerpoint/2010/main" val="449506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 Đăng nhập</a:t>
            </a:r>
            <a:endParaRPr lang="vi-VN" b="1">
              <a:latin typeface="Oswald Light" pitchFamily="2" charset="0"/>
            </a:endParaRPr>
          </a:p>
        </p:txBody>
      </p:sp>
      <p:graphicFrame>
        <p:nvGraphicFramePr>
          <p:cNvPr id="13" name="Google Shape;881;p41">
            <a:extLst>
              <a:ext uri="{FF2B5EF4-FFF2-40B4-BE49-F238E27FC236}">
                <a16:creationId xmlns:a16="http://schemas.microsoft.com/office/drawing/2014/main" id="{ECFBF2AA-AC9F-B6E1-72ED-6833844A4168}"/>
              </a:ext>
            </a:extLst>
          </p:cNvPr>
          <p:cNvGraphicFramePr/>
          <p:nvPr>
            <p:extLst>
              <p:ext uri="{D42A27DB-BD31-4B8C-83A1-F6EECF244321}">
                <p14:modId xmlns:p14="http://schemas.microsoft.com/office/powerpoint/2010/main" val="674384885"/>
              </p:ext>
            </p:extLst>
          </p:nvPr>
        </p:nvGraphicFramePr>
        <p:xfrm>
          <a:off x="820367" y="1316405"/>
          <a:ext cx="7567938" cy="3322320"/>
        </p:xfrm>
        <a:graphic>
          <a:graphicData uri="http://schemas.openxmlformats.org/drawingml/2006/table">
            <a:tbl>
              <a:tblPr>
                <a:noFill/>
                <a:tableStyleId>{562E1A82-3AC4-4348-A35F-1EB8413DC666}</a:tableStyleId>
              </a:tblPr>
              <a:tblGrid>
                <a:gridCol w="1428329">
                  <a:extLst>
                    <a:ext uri="{9D8B030D-6E8A-4147-A177-3AD203B41FA5}">
                      <a16:colId xmlns:a16="http://schemas.microsoft.com/office/drawing/2014/main" val="3385575187"/>
                    </a:ext>
                  </a:extLst>
                </a:gridCol>
                <a:gridCol w="6139609">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Đăng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tư vấn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mở phần mềm quản lý kho hàng điện thoại.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chưa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600"/>
                        </a:spcBef>
                        <a:spcAft>
                          <a:spcPts val="800"/>
                        </a:spcAft>
                      </a:pPr>
                      <a:r>
                        <a:rPr lang="en-US" sz="1200">
                          <a:effectLst/>
                          <a:latin typeface="Oswald Light" pitchFamily="2" charset="0"/>
                          <a:ea typeface="Times New Roman" panose="02020603050405020304" pitchFamily="18" charset="0"/>
                        </a:rPr>
                        <a:t>Người dùng đăng nhập thành công vào hệ thống và có thể truy cập các chức năng tương ứng với quyền của họ.</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hiển thị màn hình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nhập tên đăng nhập và mật khẩu.</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Người dùng nhấn nút đăng nhập.</a:t>
                      </a:r>
                      <a:endParaRPr lang="en-US" sz="1200">
                        <a:effectLst/>
                        <a:latin typeface="Oswald Light" pitchFamily="2" charset="0"/>
                        <a:ea typeface="Calibri" panose="020F0502020204030204" pitchFamily="34" charset="0"/>
                      </a:endParaRPr>
                    </a:p>
                    <a:p>
                      <a:pPr marL="342900" lvl="0" indent="-342900" algn="just">
                        <a:lnSpc>
                          <a:spcPct val="100000"/>
                        </a:lnSpc>
                        <a:spcBef>
                          <a:spcPts val="600"/>
                        </a:spcBef>
                        <a:buFont typeface="+mj-lt"/>
                        <a:buAutoNum type="arabicPeriod"/>
                      </a:pPr>
                      <a:r>
                        <a:rPr lang="en-US" sz="1200">
                          <a:effectLst/>
                          <a:latin typeface="Oswald Light" pitchFamily="2" charset="0"/>
                          <a:ea typeface="Times New Roman" panose="02020603050405020304" pitchFamily="18" charset="0"/>
                        </a:rPr>
                        <a:t>Hệ thống kiểm tra thông tin đăng nhập.</a:t>
                      </a:r>
                      <a:endParaRPr lang="en-US" sz="1200">
                        <a:effectLst/>
                        <a:latin typeface="Oswald Light" pitchFamily="2" charset="0"/>
                        <a:ea typeface="Calibri" panose="020F0502020204030204" pitchFamily="34" charset="0"/>
                      </a:endParaRPr>
                    </a:p>
                    <a:p>
                      <a:pPr marL="342900" lvl="0" indent="-342900">
                        <a:lnSpc>
                          <a:spcPct val="100000"/>
                        </a:lnSpc>
                        <a:spcBef>
                          <a:spcPts val="600"/>
                        </a:spcBef>
                        <a:spcAft>
                          <a:spcPts val="800"/>
                        </a:spcAft>
                        <a:buFont typeface="+mj-lt"/>
                        <a:buAutoNum type="arabicPeriod"/>
                      </a:pPr>
                      <a:r>
                        <a:rPr lang="en-US" sz="1200">
                          <a:effectLst/>
                          <a:latin typeface="Oswald Light" pitchFamily="2" charset="0"/>
                          <a:ea typeface="Times New Roman" panose="02020603050405020304" pitchFamily="18" charset="0"/>
                        </a:rPr>
                        <a:t>Hệ thống cho phép người dùng đăng nhập vào hệ thống và thực hiện các chức năng tương ứng với nhóm quyền của người dùng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ngoại lệ</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quên mật khẩu và chọn chức năng “Quên mật khẩu” để khôi phục.</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743248331"/>
                  </a:ext>
                </a:extLst>
              </a:tr>
            </a:tbl>
          </a:graphicData>
        </a:graphic>
      </p:graphicFrame>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grpSp>
        <p:nvGrpSpPr>
          <p:cNvPr id="14" name="Google Shape;479;p31">
            <a:extLst>
              <a:ext uri="{FF2B5EF4-FFF2-40B4-BE49-F238E27FC236}">
                <a16:creationId xmlns:a16="http://schemas.microsoft.com/office/drawing/2014/main" id="{814E95A8-538D-2D47-72DB-84390B2A6129}"/>
              </a:ext>
            </a:extLst>
          </p:cNvPr>
          <p:cNvGrpSpPr/>
          <p:nvPr/>
        </p:nvGrpSpPr>
        <p:grpSpPr>
          <a:xfrm>
            <a:off x="10618839" y="5873593"/>
            <a:ext cx="1052500" cy="394154"/>
            <a:chOff x="4754850" y="1600325"/>
            <a:chExt cx="3771900" cy="1412550"/>
          </a:xfrm>
        </p:grpSpPr>
        <p:sp>
          <p:nvSpPr>
            <p:cNvPr id="15" name="Google Shape;480;p31">
              <a:extLst>
                <a:ext uri="{FF2B5EF4-FFF2-40B4-BE49-F238E27FC236}">
                  <a16:creationId xmlns:a16="http://schemas.microsoft.com/office/drawing/2014/main" id="{5E3CDA42-8010-A58A-6839-F5EE117BA7D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1;p31">
              <a:extLst>
                <a:ext uri="{FF2B5EF4-FFF2-40B4-BE49-F238E27FC236}">
                  <a16:creationId xmlns:a16="http://schemas.microsoft.com/office/drawing/2014/main" id="{5146B59B-4182-3724-4A68-138D1F6FA8C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482;p31">
              <a:extLst>
                <a:ext uri="{FF2B5EF4-FFF2-40B4-BE49-F238E27FC236}">
                  <a16:creationId xmlns:a16="http://schemas.microsoft.com/office/drawing/2014/main" id="{8CE644D3-37A3-633D-0E8E-1B2E0272ECC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0" name="Google Shape;483;p31">
            <a:extLst>
              <a:ext uri="{FF2B5EF4-FFF2-40B4-BE49-F238E27FC236}">
                <a16:creationId xmlns:a16="http://schemas.microsoft.com/office/drawing/2014/main" id="{FB0C900A-0ED7-8957-4A95-277587DFAD04}"/>
              </a:ext>
            </a:extLst>
          </p:cNvPr>
          <p:cNvGrpSpPr/>
          <p:nvPr/>
        </p:nvGrpSpPr>
        <p:grpSpPr>
          <a:xfrm>
            <a:off x="-2998634" y="6242257"/>
            <a:ext cx="1052500" cy="394154"/>
            <a:chOff x="4754850" y="1600325"/>
            <a:chExt cx="3771900" cy="1412550"/>
          </a:xfrm>
        </p:grpSpPr>
        <p:sp>
          <p:nvSpPr>
            <p:cNvPr id="21" name="Google Shape;484;p31">
              <a:extLst>
                <a:ext uri="{FF2B5EF4-FFF2-40B4-BE49-F238E27FC236}">
                  <a16:creationId xmlns:a16="http://schemas.microsoft.com/office/drawing/2014/main" id="{6282EFB3-D852-5231-8A74-B646A77E2F98}"/>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5;p31">
              <a:extLst>
                <a:ext uri="{FF2B5EF4-FFF2-40B4-BE49-F238E27FC236}">
                  <a16:creationId xmlns:a16="http://schemas.microsoft.com/office/drawing/2014/main" id="{7EB81C1C-9003-44EF-EEA5-13FD9DD9548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486;p31">
              <a:extLst>
                <a:ext uri="{FF2B5EF4-FFF2-40B4-BE49-F238E27FC236}">
                  <a16:creationId xmlns:a16="http://schemas.microsoft.com/office/drawing/2014/main" id="{2C9C4138-441E-51D0-D2F6-7B77D8604E65}"/>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25" name="Google Shape;487;p31">
            <a:extLst>
              <a:ext uri="{FF2B5EF4-FFF2-40B4-BE49-F238E27FC236}">
                <a16:creationId xmlns:a16="http://schemas.microsoft.com/office/drawing/2014/main" id="{F07B9C49-2449-ED16-FBA4-2E805327D33B}"/>
              </a:ext>
            </a:extLst>
          </p:cNvPr>
          <p:cNvGrpSpPr/>
          <p:nvPr/>
        </p:nvGrpSpPr>
        <p:grpSpPr>
          <a:xfrm>
            <a:off x="9699402" y="-1045726"/>
            <a:ext cx="1052500" cy="394154"/>
            <a:chOff x="4754850" y="1600325"/>
            <a:chExt cx="3771900" cy="1412550"/>
          </a:xfrm>
        </p:grpSpPr>
        <p:sp>
          <p:nvSpPr>
            <p:cNvPr id="26" name="Google Shape;488;p31">
              <a:extLst>
                <a:ext uri="{FF2B5EF4-FFF2-40B4-BE49-F238E27FC236}">
                  <a16:creationId xmlns:a16="http://schemas.microsoft.com/office/drawing/2014/main" id="{180EC0D6-E229-838F-E223-724B23E983E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9;p31">
              <a:extLst>
                <a:ext uri="{FF2B5EF4-FFF2-40B4-BE49-F238E27FC236}">
                  <a16:creationId xmlns:a16="http://schemas.microsoft.com/office/drawing/2014/main" id="{7513A2E0-D590-CF6A-882B-76D60530C3B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490;p31">
              <a:extLst>
                <a:ext uri="{FF2B5EF4-FFF2-40B4-BE49-F238E27FC236}">
                  <a16:creationId xmlns:a16="http://schemas.microsoft.com/office/drawing/2014/main" id="{85BD7729-F13F-5D13-A814-513BBF46667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31" name="Google Shape;491;p31">
            <a:extLst>
              <a:ext uri="{FF2B5EF4-FFF2-40B4-BE49-F238E27FC236}">
                <a16:creationId xmlns:a16="http://schemas.microsoft.com/office/drawing/2014/main" id="{F3DD50DA-B334-257C-2C61-48645B276C6D}"/>
              </a:ext>
            </a:extLst>
          </p:cNvPr>
          <p:cNvGrpSpPr/>
          <p:nvPr/>
        </p:nvGrpSpPr>
        <p:grpSpPr>
          <a:xfrm>
            <a:off x="-1664102" y="-2232948"/>
            <a:ext cx="1052500" cy="394154"/>
            <a:chOff x="4754850" y="1600325"/>
            <a:chExt cx="3771900" cy="1412550"/>
          </a:xfrm>
        </p:grpSpPr>
        <p:sp>
          <p:nvSpPr>
            <p:cNvPr id="33" name="Google Shape;492;p31">
              <a:extLst>
                <a:ext uri="{FF2B5EF4-FFF2-40B4-BE49-F238E27FC236}">
                  <a16:creationId xmlns:a16="http://schemas.microsoft.com/office/drawing/2014/main" id="{0B51CC23-2E1F-3D24-3688-AECEBBCF0ECC}"/>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3;p31">
              <a:extLst>
                <a:ext uri="{FF2B5EF4-FFF2-40B4-BE49-F238E27FC236}">
                  <a16:creationId xmlns:a16="http://schemas.microsoft.com/office/drawing/2014/main" id="{87A10F1E-3FFD-080D-3754-E37212D69668}"/>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494;p31">
              <a:extLst>
                <a:ext uri="{FF2B5EF4-FFF2-40B4-BE49-F238E27FC236}">
                  <a16:creationId xmlns:a16="http://schemas.microsoft.com/office/drawing/2014/main" id="{CECA825D-BDF6-F644-83C4-AC06105E6247}"/>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aphicFrame>
        <p:nvGraphicFramePr>
          <p:cNvPr id="39" name="Google Shape;881;p41">
            <a:extLst>
              <a:ext uri="{FF2B5EF4-FFF2-40B4-BE49-F238E27FC236}">
                <a16:creationId xmlns:a16="http://schemas.microsoft.com/office/drawing/2014/main" id="{5A6A646C-8527-A702-0B8B-911EC5E8D890}"/>
              </a:ext>
            </a:extLst>
          </p:cNvPr>
          <p:cNvGraphicFramePr/>
          <p:nvPr>
            <p:extLst>
              <p:ext uri="{D42A27DB-BD31-4B8C-83A1-F6EECF244321}">
                <p14:modId xmlns:p14="http://schemas.microsoft.com/office/powerpoint/2010/main" val="3042422969"/>
              </p:ext>
            </p:extLst>
          </p:nvPr>
        </p:nvGraphicFramePr>
        <p:xfrm>
          <a:off x="11158734" y="1277245"/>
          <a:ext cx="7713300" cy="2872423"/>
        </p:xfrm>
        <a:graphic>
          <a:graphicData uri="http://schemas.openxmlformats.org/drawingml/2006/table">
            <a:tbl>
              <a:tblPr>
                <a:noFill/>
                <a:tableStyleId>{562E1A82-3AC4-4348-A35F-1EB8413DC666}</a:tableStyleId>
              </a:tblPr>
              <a:tblGrid>
                <a:gridCol w="1455763">
                  <a:extLst>
                    <a:ext uri="{9D8B030D-6E8A-4147-A177-3AD203B41FA5}">
                      <a16:colId xmlns:a16="http://schemas.microsoft.com/office/drawing/2014/main" val="3385575187"/>
                    </a:ext>
                  </a:extLst>
                </a:gridCol>
                <a:gridCol w="6257537">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Tiêu đề</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Đăng xuất</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Mô tả</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Tác nhân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Quản lý kho, nhân viên kho, nhân viên chăm sóc khách hàng.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Điều kiện kích hoạt</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muốn đăng xuất ra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Tiền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đã đăng nhập vào trong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Hậu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thành công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Luồng sự kiện chính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600"/>
                        </a:spcBef>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thành công khỏi hệ thống. Người dùng chọn chức năng đăng xuất.</a:t>
                      </a:r>
                    </a:p>
                    <a:p>
                      <a:pPr marL="342900" lvl="0" indent="-342900">
                        <a:lnSpc>
                          <a:spcPct val="150000"/>
                        </a:lnSpc>
                        <a:spcBef>
                          <a:spcPts val="600"/>
                        </a:spcBef>
                        <a:spcAft>
                          <a:spcPts val="800"/>
                        </a:spcAft>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khỏi hệ thống và trở về màn hình đăng nhập.</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Tree>
    <p:extLst>
      <p:ext uri="{BB962C8B-B14F-4D97-AF65-F5344CB8AC3E}">
        <p14:creationId xmlns:p14="http://schemas.microsoft.com/office/powerpoint/2010/main" val="324868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1180718"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4.4.2 Đăng xuất</a:t>
            </a:r>
            <a:endParaRPr lang="vi-VN" b="1">
              <a:latin typeface="Oswald Light" pitchFamily="2" charset="0"/>
            </a:endParaRPr>
          </a:p>
        </p:txBody>
      </p:sp>
      <p:graphicFrame>
        <p:nvGraphicFramePr>
          <p:cNvPr id="13" name="Google Shape;881;p41">
            <a:extLst>
              <a:ext uri="{FF2B5EF4-FFF2-40B4-BE49-F238E27FC236}">
                <a16:creationId xmlns:a16="http://schemas.microsoft.com/office/drawing/2014/main" id="{ECFBF2AA-AC9F-B6E1-72ED-6833844A4168}"/>
              </a:ext>
            </a:extLst>
          </p:cNvPr>
          <p:cNvGraphicFramePr/>
          <p:nvPr>
            <p:extLst>
              <p:ext uri="{D42A27DB-BD31-4B8C-83A1-F6EECF244321}">
                <p14:modId xmlns:p14="http://schemas.microsoft.com/office/powerpoint/2010/main" val="1977555904"/>
              </p:ext>
            </p:extLst>
          </p:nvPr>
        </p:nvGraphicFramePr>
        <p:xfrm>
          <a:off x="715350" y="1374046"/>
          <a:ext cx="7713300" cy="2872423"/>
        </p:xfrm>
        <a:graphic>
          <a:graphicData uri="http://schemas.openxmlformats.org/drawingml/2006/table">
            <a:tbl>
              <a:tblPr>
                <a:noFill/>
                <a:tableStyleId>{562E1A82-3AC4-4348-A35F-1EB8413DC666}</a:tableStyleId>
              </a:tblPr>
              <a:tblGrid>
                <a:gridCol w="1455763">
                  <a:extLst>
                    <a:ext uri="{9D8B030D-6E8A-4147-A177-3AD203B41FA5}">
                      <a16:colId xmlns:a16="http://schemas.microsoft.com/office/drawing/2014/main" val="3385575187"/>
                    </a:ext>
                  </a:extLst>
                </a:gridCol>
                <a:gridCol w="6257537">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Tiêu đề</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Đăng xuất</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Mô tả</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Tác nhân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Quản lý kho, nhân viên kho, nhân viên chăm sóc khách hàng.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Điều kiện kích hoạt</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muốn đăng xuất ra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Tiền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đã đăng nhập vào trong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Hậu điều kiện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400">
                          <a:effectLst/>
                          <a:latin typeface="Oswald Light" pitchFamily="2" charset="0"/>
                          <a:ea typeface="Times New Roman" panose="02020603050405020304" pitchFamily="18" charset="0"/>
                        </a:rPr>
                        <a:t>Người dùng đăng xuất thành công khỏi hệ thống.</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400">
                          <a:solidFill>
                            <a:srgbClr val="000000"/>
                          </a:solidFill>
                          <a:effectLst/>
                          <a:latin typeface="Oswald Light" pitchFamily="2" charset="0"/>
                          <a:ea typeface="Times New Roman" panose="02020603050405020304" pitchFamily="18" charset="0"/>
                        </a:rPr>
                        <a:t>Luồng sự kiện chính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600"/>
                        </a:spcBef>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thành công khỏi hệ thống. Người dùng chọn chức năng đăng xuất.</a:t>
                      </a:r>
                    </a:p>
                    <a:p>
                      <a:pPr marL="342900" lvl="0" indent="-342900">
                        <a:lnSpc>
                          <a:spcPct val="150000"/>
                        </a:lnSpc>
                        <a:spcBef>
                          <a:spcPts val="600"/>
                        </a:spcBef>
                        <a:spcAft>
                          <a:spcPts val="800"/>
                        </a:spcAft>
                        <a:buFont typeface="+mj-lt"/>
                        <a:buAutoNum type="arabicPeriod"/>
                      </a:pPr>
                      <a:r>
                        <a:rPr lang="en-US" sz="1400">
                          <a:effectLst/>
                          <a:latin typeface="Oswald Light" pitchFamily="2" charset="0"/>
                          <a:ea typeface="Times New Roman" panose="02020603050405020304" pitchFamily="18" charset="0"/>
                          <a:cs typeface="Times New Roman" panose="02020603050405020304" pitchFamily="18" charset="0"/>
                        </a:rPr>
                        <a:t>Người dùng đăng xuất khỏi hệ thống và trở về màn hình đăng nhập.</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1194617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4.4.3 Quên mật khẩu</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236139916"/>
              </p:ext>
            </p:extLst>
          </p:nvPr>
        </p:nvGraphicFramePr>
        <p:xfrm>
          <a:off x="715100" y="1324070"/>
          <a:ext cx="7831750" cy="3352800"/>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Tiêu đề</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Quên mật khẩu</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Mô tả</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quên mật khẩu và cần đặt lại mật khẩu mới.</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Tác nhân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Quản lý kho, nhân viên kho, nhân viên chăm sóc khách hàng.</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Điều kiện kích hoạt</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muốn đặt lại mật khẩu.</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Tiền điều kiện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đã có tài khoản trong hệ thống.</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Hậu điều kiện</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000">
                          <a:effectLst/>
                          <a:latin typeface="Oswald Light" pitchFamily="2" charset="0"/>
                          <a:ea typeface="Times New Roman" panose="02020603050405020304" pitchFamily="18" charset="0"/>
                        </a:rPr>
                        <a:t>Người dùng khôi phục mật khẩu thành công và có thể đăng nhập vào tài khoản.</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Luồng sự kiện chính</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1.	Người dùng chọn chức năng quên mật khẩu từ màn hình đăng nhập.</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2.	Hệ thống yêu cầu nhập email đã đăng ký tài khoản.</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3.	Người dùng nhập email đã đăng ký tài khoản và nhấn nút Gửi mã.</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4.	Hệ thống kiểm tra email có hợp lệ hay không.</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5.	Nếu địa chỉ email hợp lệ, hệ thống sẽ gửi email chứa mã OTP tới địa chỉ email đó và yêu cầu người dùng nhập mã OTP.</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6.	Người dùng nhập mã OTP và nhấn nút Xác nhận</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7.	Hệ thống kiểm tra mã OTP có hợp lệ hay không</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8.	Nếu mã OTP hợp lệ, hệ thống yêu cầu nhập mật khẩu mới.</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9.	Người dùng nhập mật khẩu mới và nhấn nút đổi mật khẩu.</a:t>
                      </a:r>
                      <a:endParaRPr lang="en-US" sz="1000">
                        <a:effectLst/>
                        <a:latin typeface="Oswald Light" pitchFamily="2" charset="0"/>
                        <a:ea typeface="Calibri" panose="020F0502020204030204" pitchFamily="34" charset="0"/>
                      </a:endParaRPr>
                    </a:p>
                    <a:p>
                      <a:pPr marL="292735" indent="-269875">
                        <a:lnSpc>
                          <a:spcPct val="100000"/>
                        </a:lnSpc>
                        <a:spcBef>
                          <a:spcPts val="0"/>
                        </a:spcBef>
                        <a:spcAft>
                          <a:spcPts val="0"/>
                        </a:spcAft>
                      </a:pPr>
                      <a:r>
                        <a:rPr lang="en-US" sz="1000">
                          <a:solidFill>
                            <a:srgbClr val="000000"/>
                          </a:solidFill>
                          <a:effectLst/>
                          <a:latin typeface="Oswald Light" pitchFamily="2" charset="0"/>
                          <a:ea typeface="Times New Roman" panose="02020603050405020304" pitchFamily="18" charset="0"/>
                        </a:rPr>
                        <a:t>10.	 Hệ thống lưu mật khẩu mới vào cơ sở dữ liệu và quay trở lại màn hình đăng nhập.</a:t>
                      </a:r>
                      <a:endParaRPr lang="en-US" sz="10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28600">
                <a:tc>
                  <a:txBody>
                    <a:bodyPr/>
                    <a:lstStyle/>
                    <a:p>
                      <a:pPr algn="ctr">
                        <a:lnSpc>
                          <a:spcPct val="150000"/>
                        </a:lnSpc>
                        <a:spcBef>
                          <a:spcPts val="600"/>
                        </a:spcBef>
                        <a:spcAft>
                          <a:spcPts val="800"/>
                        </a:spcAft>
                      </a:pPr>
                      <a:r>
                        <a:rPr lang="en-US" sz="1000">
                          <a:solidFill>
                            <a:srgbClr val="000000"/>
                          </a:solidFill>
                          <a:effectLst/>
                          <a:latin typeface="Oswald Light" pitchFamily="2" charset="0"/>
                          <a:ea typeface="Times New Roman" panose="02020603050405020304" pitchFamily="18" charset="0"/>
                        </a:rPr>
                        <a:t>Luồng sự kiện ngoại lệ</a:t>
                      </a:r>
                      <a:endParaRPr lang="en-US" sz="10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Email nhập vào không có trong hệ thống hoặc email không đúng định dạng</a:t>
                      </a:r>
                      <a:endParaRPr lang="en-US" sz="10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Mã OTP không chính xác.</a:t>
                      </a:r>
                      <a:endParaRPr lang="en-US" sz="10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0"/>
                        </a:spcAft>
                        <a:buFont typeface="+mj-lt"/>
                        <a:buAutoNum type="arabicPeriod"/>
                      </a:pPr>
                      <a:r>
                        <a:rPr lang="en-US" sz="1000" u="none" strike="noStrike">
                          <a:effectLst/>
                          <a:latin typeface="Oswald Light" pitchFamily="2" charset="0"/>
                          <a:ea typeface="Times New Roman" panose="02020603050405020304" pitchFamily="18" charset="0"/>
                        </a:rPr>
                        <a:t>Hệ thống bị lỗi không gửi được mã OTP</a:t>
                      </a:r>
                      <a:endParaRPr lang="en-US" sz="10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948338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226102" y="671843"/>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4.4.4 Quản lý sản phẩm</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893180016"/>
              </p:ext>
            </p:extLst>
          </p:nvPr>
        </p:nvGraphicFramePr>
        <p:xfrm>
          <a:off x="466149" y="1047248"/>
          <a:ext cx="8235399" cy="3675888"/>
        </p:xfrm>
        <a:graphic>
          <a:graphicData uri="http://schemas.openxmlformats.org/drawingml/2006/table">
            <a:tbl>
              <a:tblPr>
                <a:noFill/>
                <a:tableStyleId>{562E1A82-3AC4-4348-A35F-1EB8413DC666}</a:tableStyleId>
              </a:tblPr>
              <a:tblGrid>
                <a:gridCol w="1170039">
                  <a:extLst>
                    <a:ext uri="{9D8B030D-6E8A-4147-A177-3AD203B41FA5}">
                      <a16:colId xmlns:a16="http://schemas.microsoft.com/office/drawing/2014/main" val="3385575187"/>
                    </a:ext>
                  </a:extLst>
                </a:gridCol>
                <a:gridCol w="7065360">
                  <a:extLst>
                    <a:ext uri="{9D8B030D-6E8A-4147-A177-3AD203B41FA5}">
                      <a16:colId xmlns:a16="http://schemas.microsoft.com/office/drawing/2014/main" val="20000"/>
                    </a:ext>
                  </a:extLst>
                </a:gridCol>
              </a:tblGrid>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sản phẩm của hệ thống quản lý kho hàng điện thoại theo mã IMEI.</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có thể thêm, sửa, xóa, tìm kiếm thông tin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sản phẩm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1. Quản lý kho chọn chức năng "Quản lý sản phẩm".</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2. Hệ thống hiển thị danh sách sản phẩm có trong kho hàng.</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3. Tiếp theo Quản lý kho có thể thực hiện các hành động sau:</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Thêm sản phẩm mới vào kho hàng bằng cách nhập thông tin sản phẩm, bao gồm mã IMEI, tên sản phẩm, giá, số lượng, nhà sản xuất, mô tả.</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Sửa thông tin sản phẩm hiện có trong kho hàng bằng cách chọn sản phẩm cần sửa, sau đó thay đổi thông tin sản phẩm và lưu lại.</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Xóa sản phẩm khỏi kho hàng bằng cách chọn sản phẩm cần xóa và xác nhận.</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    - Tìm kiếm sản phẩm theo mã IMEI hoặc tên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328298" y="1230157"/>
            <a:ext cx="997539" cy="997539"/>
          </a:xfrm>
          <a:prstGeom prst="rect">
            <a:avLst/>
          </a:prstGeom>
        </p:spPr>
      </p:pic>
    </p:spTree>
    <p:extLst>
      <p:ext uri="{BB962C8B-B14F-4D97-AF65-F5344CB8AC3E}">
        <p14:creationId xmlns:p14="http://schemas.microsoft.com/office/powerpoint/2010/main" val="88203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5369933" y="643268"/>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4.4.5 Quản lý thuộc tính sản phẩm</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4157840020"/>
              </p:ext>
            </p:extLst>
          </p:nvPr>
        </p:nvGraphicFramePr>
        <p:xfrm>
          <a:off x="466149" y="989192"/>
          <a:ext cx="8235399" cy="3858768"/>
        </p:xfrm>
        <a:graphic>
          <a:graphicData uri="http://schemas.openxmlformats.org/drawingml/2006/table">
            <a:tbl>
              <a:tblPr>
                <a:noFill/>
                <a:tableStyleId>{562E1A82-3AC4-4348-A35F-1EB8413DC666}</a:tableStyleId>
              </a:tblPr>
              <a:tblGrid>
                <a:gridCol w="1170039">
                  <a:extLst>
                    <a:ext uri="{9D8B030D-6E8A-4147-A177-3AD203B41FA5}">
                      <a16:colId xmlns:a16="http://schemas.microsoft.com/office/drawing/2014/main" val="3385575187"/>
                    </a:ext>
                  </a:extLst>
                </a:gridCol>
                <a:gridCol w="7065360">
                  <a:extLst>
                    <a:ext uri="{9D8B030D-6E8A-4147-A177-3AD203B41FA5}">
                      <a16:colId xmlns:a16="http://schemas.microsoft.com/office/drawing/2014/main" val="20000"/>
                    </a:ext>
                  </a:extLst>
                </a:gridCol>
              </a:tblGrid>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thuộc tính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thuộc tính sản phẩm bao gồm quản lý dung lượng RAM, ROM, thương hiệu, màu sắc, hệ điều hành, xuất xứ, ...</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có thể thêm, sửa, xóa các thuộc tính của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thuộc tính sản phẩm.</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2608">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sản phẩm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1. Quản lý kho chọn chức năng "Quản lý sản phẩm". </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2. Hệ thống hiển thị danh sách sản phẩm có trong kho hàng. Nhân viên quản lý kho hàng chọn sản phẩm cần quản lý và chọn chức năng "Quản lý cấu hình sản phẩm". </a:t>
                      </a:r>
                      <a:endParaRPr lang="en-US" sz="1200">
                        <a:effectLst/>
                        <a:latin typeface="Oswald Light" pitchFamily="2" charset="0"/>
                        <a:ea typeface="Calibri" panose="020F0502020204030204" pitchFamily="34" charset="0"/>
                      </a:endParaRPr>
                    </a:p>
                    <a:p>
                      <a:pPr>
                        <a:lnSpc>
                          <a:spcPct val="100000"/>
                        </a:lnSpc>
                        <a:spcBef>
                          <a:spcPts val="0"/>
                        </a:spcBef>
                        <a:spcAft>
                          <a:spcPts val="600"/>
                        </a:spcAft>
                      </a:pPr>
                      <a:r>
                        <a:rPr lang="en-US" sz="1200">
                          <a:solidFill>
                            <a:srgbClr val="000000"/>
                          </a:solidFill>
                          <a:effectLst/>
                          <a:latin typeface="Oswald Light" pitchFamily="2" charset="0"/>
                          <a:ea typeface="Times New Roman" panose="02020603050405020304" pitchFamily="18" charset="0"/>
                        </a:rPr>
                        <a:t>3. Hệ thống hiển thị thông tin thuộc tính của sản phẩm. Quản lý kho có thể thực hiện các hành động sau: </a:t>
                      </a:r>
                      <a:endParaRPr lang="en-US" sz="1200">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Lựa chọn thuộc tính muốn thêm, sửa, hoặc xóa.</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Thêm thông tin thuộc tính phù hợp với sản phẩm hiện có trong kho bao gồm thương hiệu, xuất xứ, hệ điều hành, ram, rom, màu sắc. </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Sửa thông tin cấu hình sản phẩm hiện có bằng cách chọn thông tin thuộc tính và thay đổi giá trị, sau đó lưu lại. </a:t>
                      </a:r>
                      <a:endParaRPr lang="en-US" sz="1200" u="none" strike="noStrike">
                        <a:effectLst/>
                        <a:latin typeface="Oswald Light" pitchFamily="2" charset="0"/>
                        <a:ea typeface="Calibri" panose="020F0502020204030204" pitchFamily="34" charset="0"/>
                      </a:endParaRPr>
                    </a:p>
                    <a:p>
                      <a:pPr marL="342900" lvl="0" indent="-342900">
                        <a:lnSpc>
                          <a:spcPct val="100000"/>
                        </a:lnSpc>
                        <a:spcBef>
                          <a:spcPts val="0"/>
                        </a:spcBef>
                        <a:spcAft>
                          <a:spcPts val="600"/>
                        </a:spcAft>
                        <a:buFont typeface="Symbol" panose="05050102010706020507" pitchFamily="18" charset="2"/>
                        <a:buChar char="-"/>
                      </a:pPr>
                      <a:r>
                        <a:rPr lang="en-US" sz="1200" u="none" strike="noStrike">
                          <a:solidFill>
                            <a:srgbClr val="000000"/>
                          </a:solidFill>
                          <a:effectLst/>
                          <a:latin typeface="Oswald Light" pitchFamily="2" charset="0"/>
                          <a:ea typeface="Times New Roman" panose="02020603050405020304" pitchFamily="18" charset="0"/>
                        </a:rPr>
                        <a:t>Xóa thông tin thuộc tính sản phẩm khỏi sản phẩm bằng cách chọn thông tin thuộc tính cần xóa và xác nhận. </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780706" y="1577963"/>
            <a:ext cx="750495" cy="750495"/>
          </a:xfrm>
          <a:prstGeom prst="rect">
            <a:avLst/>
          </a:prstGeom>
        </p:spPr>
      </p:pic>
    </p:spTree>
    <p:extLst>
      <p:ext uri="{BB962C8B-B14F-4D97-AF65-F5344CB8AC3E}">
        <p14:creationId xmlns:p14="http://schemas.microsoft.com/office/powerpoint/2010/main" val="2363430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4.4.6 Quản lý khu vực kho</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603394017"/>
              </p:ext>
            </p:extLst>
          </p:nvPr>
        </p:nvGraphicFramePr>
        <p:xfrm>
          <a:off x="715100" y="1324070"/>
          <a:ext cx="7831750" cy="338086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chỉnh sửa, xoá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thao tác trên chức năng quản lý khu vực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khu vực kho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432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khu vực kho</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thêm khu vực kho và nhập thông tin khu vực kho bao gồm: tên khu vực kho, ghi chú.</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nhấn tạo khu vực kho</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Hệ thống kiểm tra thông tin khu vực kho có hợp lệ không</a:t>
                      </a:r>
                      <a:endParaRPr lang="en-US" sz="1200" u="none" strike="noStrike">
                        <a:effectLst/>
                        <a:latin typeface="Oswald Light" pitchFamily="2" charset="0"/>
                        <a:ea typeface="Calibri" panose="020F0502020204030204" pitchFamily="34" charset="0"/>
                      </a:endParaRPr>
                    </a:p>
                    <a:p>
                      <a:pPr marL="342900" lvl="0" indent="-342900" algn="just">
                        <a:lnSpc>
                          <a:spcPct val="10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Nếu hợp lệ thì hệ thống thêm khu vực kho vào cơ sở dữ liệu</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7432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00000"/>
                        </a:lnSpc>
                        <a:spcAft>
                          <a:spcPts val="600"/>
                        </a:spcAft>
                        <a:buFont typeface="+mj-lt"/>
                        <a:buAutoNum type="arabicPeriod"/>
                      </a:pPr>
                      <a:r>
                        <a:rPr lang="en-US" sz="1200" u="none" strike="noStrike">
                          <a:effectLst/>
                          <a:latin typeface="Oswald Light" pitchFamily="2" charset="0"/>
                          <a:ea typeface="Times New Roman" panose="02020603050405020304" pitchFamily="18" charset="0"/>
                          <a:cs typeface="Times New Roman" panose="02020603050405020304" pitchFamily="18" charset="0"/>
                        </a:rPr>
                        <a:t>Người dùng chỉnh sửa thông tin khu vực kho.</a:t>
                      </a:r>
                    </a:p>
                    <a:p>
                      <a:pPr marL="342900" lvl="0" indent="-342900" algn="just">
                        <a:lnSpc>
                          <a:spcPct val="100000"/>
                        </a:lnSpc>
                        <a:spcAft>
                          <a:spcPts val="600"/>
                        </a:spcAft>
                        <a:buFont typeface="+mj-lt"/>
                        <a:buAutoNum type="arabicPeriod"/>
                      </a:pPr>
                      <a:r>
                        <a:rPr lang="en-US" sz="1200" u="none" strike="noStrike">
                          <a:effectLst/>
                          <a:latin typeface="Oswald Light" pitchFamily="2" charset="0"/>
                          <a:ea typeface="Times New Roman" panose="02020603050405020304" pitchFamily="18" charset="0"/>
                          <a:cs typeface="Times New Roman" panose="02020603050405020304" pitchFamily="18" charset="0"/>
                        </a:rPr>
                        <a:t>Người dùng xóa khu vực kho.</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847840" y="1316405"/>
            <a:ext cx="997539" cy="997539"/>
          </a:xfrm>
          <a:prstGeom prst="rect">
            <a:avLst/>
          </a:prstGeom>
        </p:spPr>
      </p:pic>
    </p:spTree>
    <p:extLst>
      <p:ext uri="{BB962C8B-B14F-4D97-AF65-F5344CB8AC3E}">
        <p14:creationId xmlns:p14="http://schemas.microsoft.com/office/powerpoint/2010/main" val="146438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4.4.7 Quản lý nhà cung cấp</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37298456"/>
              </p:ext>
            </p:extLst>
          </p:nvPr>
        </p:nvGraphicFramePr>
        <p:xfrm>
          <a:off x="715100" y="1382126"/>
          <a:ext cx="7831750" cy="278650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sửa hoặc xem thông tin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phép thao tác trên chức năng quản lý nhà cung cấp.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nhà cung cấp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nhà cung cấp.</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60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chỉnh sửa hoặc xoá nhà cung cấp và cập nhật thông tin về tên nhà cung cấp.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328298" y="1272121"/>
            <a:ext cx="997539" cy="997539"/>
          </a:xfrm>
          <a:prstGeom prst="rect">
            <a:avLst/>
          </a:prstGeom>
        </p:spPr>
      </p:pic>
    </p:spTree>
    <p:extLst>
      <p:ext uri="{BB962C8B-B14F-4D97-AF65-F5344CB8AC3E}">
        <p14:creationId xmlns:p14="http://schemas.microsoft.com/office/powerpoint/2010/main" val="1203412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50" y="679350"/>
            <a:ext cx="13683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hlink"/>
                </a:solidFill>
                <a:uFill>
                  <a:noFill/>
                </a:uFill>
                <a:latin typeface="Oswald" pitchFamily="2" charset="0"/>
                <a:ea typeface="Karla"/>
                <a:cs typeface="Karla"/>
                <a:sym typeface="Karla"/>
              </a:rPr>
              <a:t>KẾ HOẠCH THỰC HIỆN</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Gồm bảng phân công công việc của nhóm và bảng nhiệm vụ đề ra cùng với tiến độ hoàn thành của bài báo cáo theo từng tuần.</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515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4.4.8 Quản lý khách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388447766"/>
              </p:ext>
            </p:extLst>
          </p:nvPr>
        </p:nvGraphicFramePr>
        <p:xfrm>
          <a:off x="715100" y="1382126"/>
          <a:ext cx="7831750" cy="3258947"/>
        </p:xfrm>
        <a:graphic>
          <a:graphicData uri="http://schemas.openxmlformats.org/drawingml/2006/table">
            <a:tbl>
              <a:tblPr>
                <a:noFill/>
                <a:tableStyleId>{562E1A82-3AC4-4348-A35F-1EB8413DC666}</a:tableStyleId>
              </a:tblPr>
              <a:tblGrid>
                <a:gridCol w="1298184">
                  <a:extLst>
                    <a:ext uri="{9D8B030D-6E8A-4147-A177-3AD203B41FA5}">
                      <a16:colId xmlns:a16="http://schemas.microsoft.com/office/drawing/2014/main" val="3385575187"/>
                    </a:ext>
                  </a:extLst>
                </a:gridCol>
                <a:gridCol w="6533566">
                  <a:extLst>
                    <a:ext uri="{9D8B030D-6E8A-4147-A177-3AD203B41FA5}">
                      <a16:colId xmlns:a16="http://schemas.microsoft.com/office/drawing/2014/main" val="20000"/>
                    </a:ext>
                  </a:extLst>
                </a:gridCol>
              </a:tblGrid>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chăm sóc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sửa hoặc xem thông tin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chức năng quản lý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khách hàng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khách hàng và nhập thông tin tên khách hàng, số điện thoại, địa chỉ hoặc chỉnh sửa thông tin, xóa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Hệ thống kiểm tra tính hợp lệ thông tin khách hàng.</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Nếu hợp lệ hệ thống lưu thông tin của khách hàng.</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010400" y="954223"/>
            <a:ext cx="1315437" cy="1315437"/>
          </a:xfrm>
          <a:prstGeom prst="rect">
            <a:avLst/>
          </a:prstGeom>
        </p:spPr>
      </p:pic>
    </p:spTree>
    <p:extLst>
      <p:ext uri="{BB962C8B-B14F-4D97-AF65-F5344CB8AC3E}">
        <p14:creationId xmlns:p14="http://schemas.microsoft.com/office/powerpoint/2010/main" val="162981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4.4.9 Quản lý nhập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2974030093"/>
              </p:ext>
            </p:extLst>
          </p:nvPr>
        </p:nvGraphicFramePr>
        <p:xfrm>
          <a:off x="715100" y="1382126"/>
          <a:ext cx="7831750" cy="307606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nhập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phiếu nhập hàng hóa vào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chỉnh sửa, xóa hoặc xem thông tin phiếu nhập hàng hoá.</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phiếu nhập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phiếu nhập.</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phiếu nhập và nhập thông tin về sản phẩm, số lượng, giá nhập, ngày nhập.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chỉnh sửa hoặc xóa thông tin phiếu nhập.</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704298665"/>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991741" y="1436017"/>
            <a:ext cx="997539" cy="997539"/>
          </a:xfrm>
          <a:prstGeom prst="rect">
            <a:avLst/>
          </a:prstGeom>
        </p:spPr>
      </p:pic>
    </p:spTree>
    <p:extLst>
      <p:ext uri="{BB962C8B-B14F-4D97-AF65-F5344CB8AC3E}">
        <p14:creationId xmlns:p14="http://schemas.microsoft.com/office/powerpoint/2010/main" val="3259503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4.4.10 Quản lý xuất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904776096"/>
              </p:ext>
            </p:extLst>
          </p:nvPr>
        </p:nvGraphicFramePr>
        <p:xfrm>
          <a:off x="715100" y="1382126"/>
          <a:ext cx="7831750" cy="307606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xuất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quản lý thông tin phiếu xuất hàng hoá ra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chỉnh sửa, xóa hoặc xem thông tin phiếu xuất hàng hoá.</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phiếu xuất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phiếu xuất.</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thêm mới phiếu xuất và nhập thông tin về sản phẩm, số lượng, giá xuất, ngày xuất.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thay thế</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chỉnh sửa hoặc xóa thông tin phiếu xuất.</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704298665"/>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410540" y="1436017"/>
            <a:ext cx="915297" cy="915297"/>
          </a:xfrm>
          <a:prstGeom prst="rect">
            <a:avLst/>
          </a:prstGeom>
        </p:spPr>
      </p:pic>
    </p:spTree>
    <p:extLst>
      <p:ext uri="{BB962C8B-B14F-4D97-AF65-F5344CB8AC3E}">
        <p14:creationId xmlns:p14="http://schemas.microsoft.com/office/powerpoint/2010/main" val="284613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4.4.11 Thay đổi thông tin cá nhân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968635373"/>
              </p:ext>
            </p:extLst>
          </p:nvPr>
        </p:nvGraphicFramePr>
        <p:xfrm>
          <a:off x="715100" y="1382126"/>
          <a:ext cx="7831750" cy="298462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Thay đổi thông tin cá nhân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thực hiện thay đổi thông tin cá nhân, chỉnh sửa mật khẩu tài khoản của mình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thực hiện quản lý thông tin cá nhân của mình.</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cá nhân, mật khẩu mới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buFont typeface="+mj-lt"/>
                        <a:buAutoNum type="arabicPeriod"/>
                      </a:pPr>
                      <a:r>
                        <a:rPr lang="en-US" sz="1200">
                          <a:effectLst/>
                          <a:latin typeface="Oswald Light" pitchFamily="2" charset="0"/>
                          <a:ea typeface="Times New Roman" panose="02020603050405020304" pitchFamily="18" charset="0"/>
                        </a:rPr>
                        <a:t>Người dùng chọn chức năng chỉnh sửa thông tin cá nhân.</a:t>
                      </a:r>
                      <a:endParaRPr lang="en-US" sz="1200">
                        <a:effectLst/>
                        <a:latin typeface="Oswald Light" pitchFamily="2" charset="0"/>
                        <a:ea typeface="Calibri" panose="020F0502020204030204" pitchFamily="34" charset="0"/>
                      </a:endParaRPr>
                    </a:p>
                    <a:p>
                      <a:pPr marL="342900" lvl="0" indent="-342900" algn="just">
                        <a:lnSpc>
                          <a:spcPct val="150000"/>
                        </a:lnSpc>
                        <a:spcBef>
                          <a:spcPts val="0"/>
                        </a:spcBef>
                        <a:buFont typeface="+mj-lt"/>
                        <a:buAutoNum type="arabicPeriod"/>
                      </a:pPr>
                      <a:r>
                        <a:rPr lang="en-US" sz="1200">
                          <a:effectLst/>
                          <a:latin typeface="Oswald Light" pitchFamily="2" charset="0"/>
                          <a:ea typeface="Times New Roman" panose="02020603050405020304" pitchFamily="18" charset="0"/>
                        </a:rPr>
                        <a:t>Người dùng nhập thông tin cá nhân muốn thay đổi, bao gồm: </a:t>
                      </a:r>
                      <a:r>
                        <a:rPr lang="en-US" sz="1200" u="none" strike="noStrike">
                          <a:effectLst/>
                          <a:latin typeface="Oswald Light" pitchFamily="2" charset="0"/>
                          <a:ea typeface="Calibri" panose="020F0502020204030204" pitchFamily="34" charset="0"/>
                        </a:rPr>
                        <a:t> </a:t>
                      </a:r>
                      <a:r>
                        <a:rPr lang="en-US" sz="1200" u="none" strike="noStrike">
                          <a:effectLst/>
                          <a:latin typeface="Oswald Light" pitchFamily="2" charset="0"/>
                          <a:ea typeface="Times New Roman" panose="02020603050405020304" pitchFamily="18" charset="0"/>
                        </a:rPr>
                        <a:t>Họ tên</a:t>
                      </a:r>
                      <a:r>
                        <a:rPr lang="en-US" sz="1200" u="none" strike="noStrike">
                          <a:effectLst/>
                          <a:latin typeface="Oswald Light" pitchFamily="2" charset="0"/>
                          <a:ea typeface="Calibri" panose="020F0502020204030204" pitchFamily="34" charset="0"/>
                        </a:rPr>
                        <a:t>, s</a:t>
                      </a:r>
                      <a:r>
                        <a:rPr lang="en-US" sz="1200" u="none" strike="noStrike">
                          <a:effectLst/>
                          <a:latin typeface="Oswald Light" pitchFamily="2" charset="0"/>
                          <a:ea typeface="Times New Roman" panose="02020603050405020304" pitchFamily="18" charset="0"/>
                        </a:rPr>
                        <a:t>ố điện thoại</a:t>
                      </a:r>
                      <a:r>
                        <a:rPr lang="en-US" sz="1200" u="none" strike="noStrike">
                          <a:effectLst/>
                          <a:latin typeface="Oswald Light" pitchFamily="2" charset="0"/>
                          <a:ea typeface="Calibri" panose="020F0502020204030204" pitchFamily="34" charset="0"/>
                        </a:rPr>
                        <a:t>, đ</a:t>
                      </a:r>
                      <a:r>
                        <a:rPr lang="en-US" sz="1200" u="none" strike="noStrike">
                          <a:effectLst/>
                          <a:latin typeface="Oswald Light" pitchFamily="2" charset="0"/>
                          <a:ea typeface="Times New Roman" panose="02020603050405020304" pitchFamily="18" charset="0"/>
                        </a:rPr>
                        <a:t>ịa chỉ</a:t>
                      </a:r>
                      <a:r>
                        <a:rPr lang="en-US" sz="1200" u="none" strike="noStrike">
                          <a:effectLst/>
                          <a:latin typeface="Oswald Light" pitchFamily="2" charset="0"/>
                          <a:ea typeface="Calibri" panose="020F0502020204030204" pitchFamily="34" charset="0"/>
                        </a:rPr>
                        <a:t>, </a:t>
                      </a:r>
                      <a:r>
                        <a:rPr lang="en-US" sz="1200" u="none" strike="noStrike">
                          <a:effectLst/>
                          <a:latin typeface="Oswald Light" pitchFamily="2" charset="0"/>
                          <a:ea typeface="Times New Roman" panose="02020603050405020304" pitchFamily="18" charset="0"/>
                        </a:rPr>
                        <a:t>email</a:t>
                      </a:r>
                      <a:r>
                        <a:rPr lang="en-US" sz="1200" u="none" strike="noStrike">
                          <a:effectLst/>
                          <a:latin typeface="Oswald Light" pitchFamily="2" charset="0"/>
                          <a:ea typeface="Calibri" panose="020F0502020204030204" pitchFamily="34" charset="0"/>
                        </a:rPr>
                        <a:t>, mậ</a:t>
                      </a:r>
                      <a:r>
                        <a:rPr lang="en-US" sz="1200" u="none" strike="noStrike">
                          <a:effectLst/>
                          <a:latin typeface="Oswald Light" pitchFamily="2" charset="0"/>
                          <a:ea typeface="Times New Roman" panose="02020603050405020304" pitchFamily="18" charset="0"/>
                        </a:rPr>
                        <a:t>t khẩu đăng nhập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127084" y="2319348"/>
            <a:ext cx="1110181" cy="1110181"/>
          </a:xfrm>
          <a:prstGeom prst="rect">
            <a:avLst/>
          </a:prstGeom>
        </p:spPr>
      </p:pic>
    </p:spTree>
    <p:extLst>
      <p:ext uri="{BB962C8B-B14F-4D97-AF65-F5344CB8AC3E}">
        <p14:creationId xmlns:p14="http://schemas.microsoft.com/office/powerpoint/2010/main" val="38652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4.4.12 Quản lý dịch vụ</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148569562"/>
              </p:ext>
            </p:extLst>
          </p:nvPr>
        </p:nvGraphicFramePr>
        <p:xfrm>
          <a:off x="715100" y="1382126"/>
          <a:ext cx="7831750" cy="289318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dịch vụ</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xử lý các yêu cầu của khách hàng như bảo hành, đổi, trả của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 nhân viên chăm sóc khách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các xử lý về bảo hành, đổi, trả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1.	Người dùng chọn chức năng quản lý dịch vụ.</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2.	Người dùng tìm kiếm thông tin sản phẩm theo mã Imei.</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3.	Xác nhận trạng thái của sản phẩm muốn bảo hành, đổi, trả.</a:t>
                      </a:r>
                    </a:p>
                    <a:p>
                      <a:pPr marL="274320" lvl="3" indent="0" algn="just">
                        <a:lnSpc>
                          <a:spcPct val="150000"/>
                        </a:lnSpc>
                        <a:spcBef>
                          <a:spcPts val="0"/>
                        </a:spcBef>
                        <a:buFont typeface="+mj-lt"/>
                        <a:buNone/>
                      </a:pPr>
                      <a:r>
                        <a:rPr lang="vi-VN" sz="1200" u="none" strike="noStrike">
                          <a:effectLst/>
                          <a:latin typeface="Oswald Light" pitchFamily="2" charset="0"/>
                          <a:ea typeface="Calibri" panose="020F0502020204030204" pitchFamily="34" charset="0"/>
                        </a:rPr>
                        <a:t>4.	Lập phiếu bảo hành, đổi, trả sản phẩm.</a:t>
                      </a: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215656" y="1499403"/>
            <a:ext cx="1110181" cy="1110181"/>
          </a:xfrm>
          <a:prstGeom prst="rect">
            <a:avLst/>
          </a:prstGeom>
        </p:spPr>
      </p:pic>
    </p:spTree>
    <p:extLst>
      <p:ext uri="{BB962C8B-B14F-4D97-AF65-F5344CB8AC3E}">
        <p14:creationId xmlns:p14="http://schemas.microsoft.com/office/powerpoint/2010/main" val="111927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4.4.13 Quản lý kiểm kê kho hàng</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767599213"/>
              </p:ext>
            </p:extLst>
          </p:nvPr>
        </p:nvGraphicFramePr>
        <p:xfrm>
          <a:off x="715100" y="1382126"/>
          <a:ext cx="7831750" cy="271030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kiểm kê kho hàng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thực hiện kiểm kê hàng hóa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 nhân viên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thực hiện kiểm kê hàng hóa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kiểm kê được cập nhật thành công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6" indent="-228600" algn="just">
                        <a:lnSpc>
                          <a:spcPct val="150000"/>
                        </a:lnSpc>
                        <a:spcBef>
                          <a:spcPts val="0"/>
                        </a:spcBef>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kiểm kê kho hàng.</a:t>
                      </a:r>
                      <a:endParaRPr lang="en-US" sz="1200" u="none" strike="noStrike">
                        <a:effectLst/>
                        <a:latin typeface="Oswald Light" pitchFamily="2" charset="0"/>
                        <a:ea typeface="Calibri" panose="020F0502020204030204" pitchFamily="34" charset="0"/>
                      </a:endParaRPr>
                    </a:p>
                    <a:p>
                      <a:pPr marL="182880" lvl="6" indent="-228600" algn="just">
                        <a:lnSpc>
                          <a:spcPct val="150000"/>
                        </a:lnSpc>
                        <a:spcBef>
                          <a:spcPts val="0"/>
                        </a:spcBef>
                        <a:spcAft>
                          <a:spcPts val="800"/>
                        </a:spcAft>
                        <a:buFont typeface="+mj-lt"/>
                        <a:buAutoNum type="arabicPeriod"/>
                      </a:pPr>
                      <a:r>
                        <a:rPr lang="en-US" sz="1200" u="none" strike="noStrike">
                          <a:effectLst/>
                          <a:latin typeface="Oswald Light" pitchFamily="2" charset="0"/>
                          <a:ea typeface="Times New Roman" panose="02020603050405020304" pitchFamily="18" charset="0"/>
                        </a:rPr>
                        <a:t>Người dùng nhập thông tin về sản phẩm, số lượng kiểm kê, ngày kiểm kê.</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215656" y="2416790"/>
            <a:ext cx="1110181" cy="1110181"/>
          </a:xfrm>
          <a:prstGeom prst="rect">
            <a:avLst/>
          </a:prstGeom>
        </p:spPr>
      </p:pic>
    </p:spTree>
    <p:extLst>
      <p:ext uri="{BB962C8B-B14F-4D97-AF65-F5344CB8AC3E}">
        <p14:creationId xmlns:p14="http://schemas.microsoft.com/office/powerpoint/2010/main" val="138171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4.4.14 Quản lý nhân viên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3205255890"/>
              </p:ext>
            </p:extLst>
          </p:nvPr>
        </p:nvGraphicFramePr>
        <p:xfrm>
          <a:off x="715100" y="1382126"/>
          <a:ext cx="7831750" cy="325894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xóa, chỉnh sửa thông tin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xóa, chỉnh sửa thông tin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tài khoản có quyền thực hiện chức năng quản lý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nhân viên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chọn chức năng “Quản lý nhân viên”.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thực hiện các thao tác thêm, xóa, chỉnh sửa thông tin nhân viên. </a:t>
                      </a:r>
                      <a:endParaRPr lang="en-US" sz="1200" u="none" strike="noStrike">
                        <a:effectLst/>
                        <a:latin typeface="Oswald Light" pitchFamily="2" charset="0"/>
                        <a:ea typeface="Calibri" panose="020F0502020204030204" pitchFamily="34" charset="0"/>
                      </a:endParaRPr>
                    </a:p>
                    <a:p>
                      <a:pPr marL="182880" lvl="0" indent="-342900">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nhấn “Lưu”, nếu thông tin nhân viên hợp lệ thì sẽ được cập nhật trên hệ thống, ngược lại sẽ thông báo cho quản lý kho để chỉnh sửa lại thông tin cho phù hợp.</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040000" y="1382127"/>
            <a:ext cx="838560" cy="838560"/>
          </a:xfrm>
          <a:prstGeom prst="rect">
            <a:avLst/>
          </a:prstGeom>
        </p:spPr>
      </p:pic>
    </p:spTree>
    <p:extLst>
      <p:ext uri="{BB962C8B-B14F-4D97-AF65-F5344CB8AC3E}">
        <p14:creationId xmlns:p14="http://schemas.microsoft.com/office/powerpoint/2010/main" val="3075578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4.4.15 Quản lý tài khoản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066043775"/>
              </p:ext>
            </p:extLst>
          </p:nvPr>
        </p:nvGraphicFramePr>
        <p:xfrm>
          <a:off x="715100" y="1382126"/>
          <a:ext cx="7831750" cy="3258947"/>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Aft>
                          <a:spcPts val="600"/>
                        </a:spcAft>
                      </a:pPr>
                      <a:r>
                        <a:rPr lang="en-US" sz="1200">
                          <a:effectLst/>
                          <a:latin typeface="Oswald Light" pitchFamily="2" charset="0"/>
                          <a:ea typeface="Times New Roman" panose="02020603050405020304" pitchFamily="18" charset="0"/>
                        </a:rPr>
                        <a:t>Quản lý tài khoản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Aft>
                          <a:spcPts val="6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Aft>
                          <a:spcPts val="600"/>
                        </a:spcAft>
                      </a:pPr>
                      <a:r>
                        <a:rPr lang="en-US" sz="1200">
                          <a:effectLst/>
                          <a:latin typeface="Oswald Light" pitchFamily="2" charset="0"/>
                          <a:ea typeface="Times New Roman" panose="02020603050405020304" pitchFamily="18" charset="0"/>
                        </a:rPr>
                        <a:t>Quản lý các tài khoản và mật khẩu của nhân viên trong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muốn thêm mới, xóa, chỉnh sửa tài khoản của nhân viên.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được thao tác trên chức năng “Quản lý tài khoản”.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Tài khoản của nhân viên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chọn chức năng "Quản lý tài khoản".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thực hiện các thao tác thêm, chỉnh sửa, xóa tài khoản.</a:t>
                      </a:r>
                      <a:endParaRPr lang="en-US" sz="1200" u="none" strike="noStrike">
                        <a:effectLst/>
                        <a:latin typeface="Oswald Light" pitchFamily="2" charset="0"/>
                        <a:ea typeface="Calibri" panose="020F0502020204030204" pitchFamily="34" charset="0"/>
                      </a:endParaRPr>
                    </a:p>
                    <a:p>
                      <a:pPr marL="18288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Quản lý kho nhấn "Lưu", nếu thông tin tài khoản hợp lệ thì sẽ được cập nhật trên hệ thống, ngược lại sẽ thông báo cho quản lý kho để chỉnh sửa lại thông tin cho phù hợp, …</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143667" y="1461569"/>
            <a:ext cx="1110181" cy="1110181"/>
          </a:xfrm>
          <a:prstGeom prst="rect">
            <a:avLst/>
          </a:prstGeom>
        </p:spPr>
      </p:pic>
    </p:spTree>
    <p:extLst>
      <p:ext uri="{BB962C8B-B14F-4D97-AF65-F5344CB8AC3E}">
        <p14:creationId xmlns:p14="http://schemas.microsoft.com/office/powerpoint/2010/main" val="1576189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5369933" y="643268"/>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4.4.16 Quản lý doanh thu</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126697854"/>
              </p:ext>
            </p:extLst>
          </p:nvPr>
        </p:nvGraphicFramePr>
        <p:xfrm>
          <a:off x="454300" y="1074218"/>
          <a:ext cx="8235399" cy="3637534"/>
        </p:xfrm>
        <a:graphic>
          <a:graphicData uri="http://schemas.openxmlformats.org/drawingml/2006/table">
            <a:tbl>
              <a:tblPr>
                <a:noFill/>
                <a:tableStyleId>{562E1A82-3AC4-4348-A35F-1EB8413DC666}</a:tableStyleId>
              </a:tblPr>
              <a:tblGrid>
                <a:gridCol w="772101">
                  <a:extLst>
                    <a:ext uri="{9D8B030D-6E8A-4147-A177-3AD203B41FA5}">
                      <a16:colId xmlns:a16="http://schemas.microsoft.com/office/drawing/2014/main" val="3385575187"/>
                    </a:ext>
                  </a:extLst>
                </a:gridCol>
                <a:gridCol w="7463298">
                  <a:extLst>
                    <a:ext uri="{9D8B030D-6E8A-4147-A177-3AD203B41FA5}">
                      <a16:colId xmlns:a16="http://schemas.microsoft.com/office/drawing/2014/main" val="20000"/>
                    </a:ext>
                  </a:extLst>
                </a:gridCol>
              </a:tblGrid>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Quảm lý doanh thu</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giám sát và phân tích doanh thu của các sản phẩm điện thoại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just">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muốn thống kê, quan sát doanh thu của các sản phẩm có trong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Tác nhân đã đăng nhập vào hệ thống với nhóm quyền được thao tác trên chức năng “Quản lý doanh thu”.</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004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chọn chức năng "Quản lý doanh thu".</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Hệ thống hiển thị danh sách các sản phẩm điện thoại và tổng doanh thu của từng sản phẩm.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xem chi tiết doanh thu của từng sản phẩm bằng cách chọn sản phẩm cần xem.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Hệ thống hiển thị biểu đồ thống kê doanh thu của sản phẩm theo thời gian (tháng, quý, năm).</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phân tích hiệu quả của các chiến dịch bán hàng bằng cách so sánh doanh thu trước và sau khi thực hiện chiến dịch.</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xác định sản phẩm bán chạy nhất trong kho và đưa ra các quyết định về sản xuất và quảng cáo để tăng doanh thu.</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quản lý và phân tích lợi nhuận của từng sản phẩm bằng cách tính toán lợi nhuận từng sản phẩm dựa trên chi phí sản xuất và chi phí khác.</a:t>
                      </a:r>
                      <a:endParaRPr lang="en-US" sz="1200" u="none" strike="noStrike">
                        <a:effectLst/>
                        <a:latin typeface="Oswald Light" pitchFamily="2" charset="0"/>
                        <a:ea typeface="Calibri" panose="020F0502020204030204" pitchFamily="34" charset="0"/>
                      </a:endParaRPr>
                    </a:p>
                    <a:p>
                      <a:pPr marL="182880" lvl="0" indent="-342900">
                        <a:lnSpc>
                          <a:spcPct val="100000"/>
                        </a:lnSpc>
                        <a:spcBef>
                          <a:spcPts val="0"/>
                        </a:spcBef>
                        <a:spcAft>
                          <a:spcPts val="800"/>
                        </a:spcAft>
                        <a:buFont typeface="+mj-lt"/>
                        <a:buAutoNum type="arabicPeriod"/>
                      </a:pPr>
                      <a:r>
                        <a:rPr lang="en-US" sz="1200" u="none" strike="noStrike">
                          <a:solidFill>
                            <a:srgbClr val="000000"/>
                          </a:solidFill>
                          <a:effectLst/>
                          <a:latin typeface="Oswald Light" pitchFamily="2" charset="0"/>
                          <a:ea typeface="Times New Roman" panose="02020603050405020304" pitchFamily="18" charset="0"/>
                        </a:rPr>
                        <a:t>Quản lý kho có thể lưu lại các báo cáo doanh thu để sử dụng cho mục đích phân tích và quản lý trong tương lai.</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6799631" y="1095164"/>
            <a:ext cx="750495" cy="750495"/>
          </a:xfrm>
          <a:prstGeom prst="rect">
            <a:avLst/>
          </a:prstGeom>
        </p:spPr>
      </p:pic>
    </p:spTree>
    <p:extLst>
      <p:ext uri="{BB962C8B-B14F-4D97-AF65-F5344CB8AC3E}">
        <p14:creationId xmlns:p14="http://schemas.microsoft.com/office/powerpoint/2010/main" val="880494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4" name="Google Shape;504;p31"/>
          <p:cNvSpPr txBox="1">
            <a:spLocks noGrp="1"/>
          </p:cNvSpPr>
          <p:nvPr>
            <p:ph type="title" idx="15"/>
          </p:nvPr>
        </p:nvSpPr>
        <p:spPr>
          <a:xfrm>
            <a:off x="612537" y="235725"/>
            <a:ext cx="7713300" cy="3941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Oswald "/>
              </a:rPr>
              <a:t>USECASE</a:t>
            </a:r>
            <a:endParaRPr b="1">
              <a:latin typeface="Oswald "/>
            </a:endParaRPr>
          </a:p>
        </p:txBody>
      </p:sp>
      <p:sp>
        <p:nvSpPr>
          <p:cNvPr id="506" name="Google Shape;506;p31"/>
          <p:cNvSpPr txBox="1">
            <a:spLocks noGrp="1"/>
          </p:cNvSpPr>
          <p:nvPr>
            <p:ph type="title" idx="13"/>
          </p:nvPr>
        </p:nvSpPr>
        <p:spPr>
          <a:xfrm>
            <a:off x="1109986" y="589242"/>
            <a:ext cx="831529" cy="493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4.4</a:t>
            </a:r>
            <a:endParaRPr sz="2400"/>
          </a:p>
        </p:txBody>
      </p:sp>
      <p:sp>
        <p:nvSpPr>
          <p:cNvPr id="510" name="Google Shape;510;p31"/>
          <p:cNvSpPr/>
          <p:nvPr/>
        </p:nvSpPr>
        <p:spPr>
          <a:xfrm>
            <a:off x="715100" y="762329"/>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1879193" y="538565"/>
            <a:ext cx="1462393"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1288834" y="951000"/>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4.4.17 Quản lý phân quyền</a:t>
            </a:r>
            <a:endParaRPr lang="vi-VN" b="1">
              <a:latin typeface="Oswald Light" pitchFamily="2" charset="0"/>
            </a:endParaRPr>
          </a:p>
        </p:txBody>
      </p:sp>
      <p:sp>
        <p:nvSpPr>
          <p:cNvPr id="508" name="Google Shape;508;p31"/>
          <p:cNvSpPr/>
          <p:nvPr/>
        </p:nvSpPr>
        <p:spPr>
          <a:xfrm>
            <a:off x="7931098" y="9211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698758" y="806392"/>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881;p41">
            <a:extLst>
              <a:ext uri="{FF2B5EF4-FFF2-40B4-BE49-F238E27FC236}">
                <a16:creationId xmlns:a16="http://schemas.microsoft.com/office/drawing/2014/main" id="{CA450114-FA84-ADEB-A892-C05B8DA41CF5}"/>
              </a:ext>
            </a:extLst>
          </p:cNvPr>
          <p:cNvGraphicFramePr/>
          <p:nvPr>
            <p:extLst>
              <p:ext uri="{D42A27DB-BD31-4B8C-83A1-F6EECF244321}">
                <p14:modId xmlns:p14="http://schemas.microsoft.com/office/powerpoint/2010/main" val="4240482423"/>
              </p:ext>
            </p:extLst>
          </p:nvPr>
        </p:nvGraphicFramePr>
        <p:xfrm>
          <a:off x="715100" y="1382126"/>
          <a:ext cx="7831750" cy="3134614"/>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Thiết lập quyền truy cập cho từng nhóm quyền sao cho từng nhóm quyền sẽ có khả năng truy cập tương ứng với vai trò của nhóm quyền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a:t>
                      </a:r>
                      <a:r>
                        <a:rPr lang="en-US" sz="1200">
                          <a:effectLst/>
                          <a:latin typeface="Oswald Light" pitchFamily="2" charset="0"/>
                          <a:ea typeface="Times New Roman" panose="02020603050405020304" pitchFamily="18" charset="0"/>
                        </a:rPr>
                        <a:t>muốn thêm mới, xóa, chỉnh sửa quyền truy cập của các nhóm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thể thao tác trên chức năng 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phân quyền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phân quyền”</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thiết lập các quyền truy cập ứng với từng nhóm quyền trong thực tế.</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nhấn “Lưu” để hoàn tất.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3"/>
          <a:stretch>
            <a:fillRect/>
          </a:stretch>
        </p:blipFill>
        <p:spPr>
          <a:xfrm>
            <a:off x="7143667" y="1461569"/>
            <a:ext cx="1110181" cy="1110181"/>
          </a:xfrm>
          <a:prstGeom prst="rect">
            <a:avLst/>
          </a:prstGeom>
        </p:spPr>
      </p:pic>
    </p:spTree>
    <p:extLst>
      <p:ext uri="{BB962C8B-B14F-4D97-AF65-F5344CB8AC3E}">
        <p14:creationId xmlns:p14="http://schemas.microsoft.com/office/powerpoint/2010/main" val="2727446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1"/>
          <p:cNvSpPr txBox="1">
            <a:spLocks noGrp="1"/>
          </p:cNvSpPr>
          <p:nvPr>
            <p:ph type="title"/>
          </p:nvPr>
        </p:nvSpPr>
        <p:spPr>
          <a:xfrm>
            <a:off x="732200" y="678201"/>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Oswald" pitchFamily="2" charset="0"/>
                <a:ea typeface="Inter Tight Light" pitchFamily="2" charset="0"/>
                <a:cs typeface="Inter Tight Light" pitchFamily="2" charset="0"/>
              </a:rPr>
              <a:t>Bảng phân công công việc</a:t>
            </a:r>
            <a:endParaRPr>
              <a:latin typeface="Oswald" pitchFamily="2" charset="0"/>
            </a:endParaRPr>
          </a:p>
        </p:txBody>
      </p:sp>
      <p:graphicFrame>
        <p:nvGraphicFramePr>
          <p:cNvPr id="881" name="Google Shape;881;p41"/>
          <p:cNvGraphicFramePr/>
          <p:nvPr>
            <p:extLst>
              <p:ext uri="{D42A27DB-BD31-4B8C-83A1-F6EECF244321}">
                <p14:modId xmlns:p14="http://schemas.microsoft.com/office/powerpoint/2010/main" val="3683643189"/>
              </p:ext>
            </p:extLst>
          </p:nvPr>
        </p:nvGraphicFramePr>
        <p:xfrm>
          <a:off x="474350" y="1364001"/>
          <a:ext cx="8195300" cy="3324919"/>
        </p:xfrm>
        <a:graphic>
          <a:graphicData uri="http://schemas.openxmlformats.org/drawingml/2006/table">
            <a:tbl>
              <a:tblPr>
                <a:noFill/>
                <a:tableStyleId>{562E1A82-3AC4-4348-A35F-1EB8413DC666}</a:tableStyleId>
              </a:tblPr>
              <a:tblGrid>
                <a:gridCol w="560062">
                  <a:extLst>
                    <a:ext uri="{9D8B030D-6E8A-4147-A177-3AD203B41FA5}">
                      <a16:colId xmlns:a16="http://schemas.microsoft.com/office/drawing/2014/main" val="3385575187"/>
                    </a:ext>
                  </a:extLst>
                </a:gridCol>
                <a:gridCol w="1483458">
                  <a:extLst>
                    <a:ext uri="{9D8B030D-6E8A-4147-A177-3AD203B41FA5}">
                      <a16:colId xmlns:a16="http://schemas.microsoft.com/office/drawing/2014/main" val="20000"/>
                    </a:ext>
                  </a:extLst>
                </a:gridCol>
                <a:gridCol w="5450740">
                  <a:extLst>
                    <a:ext uri="{9D8B030D-6E8A-4147-A177-3AD203B41FA5}">
                      <a16:colId xmlns:a16="http://schemas.microsoft.com/office/drawing/2014/main" val="20001"/>
                    </a:ext>
                  </a:extLst>
                </a:gridCol>
                <a:gridCol w="701040">
                  <a:extLst>
                    <a:ext uri="{9D8B030D-6E8A-4147-A177-3AD203B41FA5}">
                      <a16:colId xmlns:a16="http://schemas.microsoft.com/office/drawing/2014/main" val="20002"/>
                    </a:ext>
                  </a:extLst>
                </a:gridCol>
              </a:tblGrid>
              <a:tr h="228465">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STT</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Họ và tên</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Công việc</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Ghi chú</a:t>
                      </a:r>
                      <a:endParaRPr lang="en-US" sz="1100">
                        <a:effectLst/>
                        <a:latin typeface="Oswald Light" pitchFamily="2" charset="0"/>
                        <a:ea typeface="Calibri" panose="020F0502020204030204" pitchFamily="34" charset="0"/>
                      </a:endParaRPr>
                    </a:p>
                  </a:txBody>
                  <a:tcPr marL="68580" marR="68580" marT="0" marB="0">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1</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Đinh Ngọc Ân</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Phân tích thiết kế yêu cầu, thiết kế mô hình dữ liệu quan hệ (RDM),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2</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Hoàng Gia Bảo</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cơ sở dữ liệu (database), thiết kế sơ đồ luồng dữ liệu (DFD),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9249">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3</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Đỗ Nam Công Chính</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Usecase, thiết kế sơ đồ luồng dữ liệu (DFD), thiết kế giao diện người dùng.</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656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4</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Vũ Trung Hiếu</a:t>
                      </a:r>
                      <a:endParaRPr lang="en-US" sz="1100" b="1">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chức năng kinh doanh (BFD), thiết kế sơ đồ luồng dữ liệu (DFD), kiểm thử.</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06200">
                <a:tc>
                  <a:txBody>
                    <a:bodyPr/>
                    <a:lstStyle/>
                    <a:p>
                      <a:pPr marL="0" lvl="0" indent="0" algn="ctr" rtl="0">
                        <a:spcBef>
                          <a:spcPts val="0"/>
                        </a:spcBef>
                        <a:spcAft>
                          <a:spcPts val="0"/>
                        </a:spcAft>
                        <a:buNone/>
                      </a:pPr>
                      <a:r>
                        <a:rPr lang="en-US" b="1">
                          <a:solidFill>
                            <a:schemeClr val="dk1"/>
                          </a:solidFill>
                          <a:latin typeface="Oswald Light" pitchFamily="2" charset="0"/>
                          <a:ea typeface="Karla"/>
                          <a:cs typeface="Karla"/>
                          <a:sym typeface="Karla"/>
                        </a:rPr>
                        <a:t>5</a:t>
                      </a:r>
                      <a:endParaRPr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Times New Roman" panose="02020603050405020304" pitchFamily="18" charset="0"/>
                        </a:rPr>
                        <a:t>Trần Nhật Sinh</a:t>
                      </a:r>
                      <a:endParaRPr lang="en-US" sz="1100" b="1">
                        <a:effectLst/>
                        <a:latin typeface="Oswald Light" pitchFamily="2" charset="0"/>
                        <a:ea typeface="Calibri" panose="020F0502020204030204" pitchFamily="34" charset="0"/>
                      </a:endParaRPr>
                    </a:p>
                  </a:txBody>
                  <a:tcPr marL="91425" marR="91425" marT="68575" marB="68575"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mối quan hệ thực thể (ERD), thiết kế sơ đồ luồng dữ liệu (DFD), lập trình triển khai các chức năng cần có trong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latin typeface="Oswald Light" pitchFamily="2" charset="0"/>
                        <a:ea typeface="Karla"/>
                        <a:cs typeface="Karla"/>
                        <a:sym typeface="Karla"/>
                      </a:endParaRPr>
                    </a:p>
                  </a:txBody>
                  <a:tcPr marL="91425" marR="91425" marT="68575" marB="68575"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82" name="Google Shape;882;p41"/>
          <p:cNvSpPr/>
          <p:nvPr/>
        </p:nvSpPr>
        <p:spPr>
          <a:xfrm>
            <a:off x="7507683" y="11442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7971828" y="993377"/>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719989" y="106866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2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1"/>
          <p:cNvGrpSpPr/>
          <p:nvPr/>
        </p:nvGrpSpPr>
        <p:grpSpPr>
          <a:xfrm>
            <a:off x="4754850" y="3195960"/>
            <a:ext cx="3771900" cy="1412550"/>
            <a:chOff x="4754850" y="1600325"/>
            <a:chExt cx="3771900" cy="1412550"/>
          </a:xfrm>
        </p:grpSpPr>
        <p:sp>
          <p:nvSpPr>
            <p:cNvPr id="480" name="Google Shape;480;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3" name="Google Shape;483;p31"/>
          <p:cNvGrpSpPr/>
          <p:nvPr/>
        </p:nvGrpSpPr>
        <p:grpSpPr>
          <a:xfrm>
            <a:off x="714750" y="3287201"/>
            <a:ext cx="3771900" cy="1412550"/>
            <a:chOff x="4754850" y="1600325"/>
            <a:chExt cx="3771900" cy="1412550"/>
          </a:xfrm>
        </p:grpSpPr>
        <p:sp>
          <p:nvSpPr>
            <p:cNvPr id="484" name="Google Shape;484;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87" name="Google Shape;487;p31"/>
          <p:cNvGrpSpPr/>
          <p:nvPr/>
        </p:nvGrpSpPr>
        <p:grpSpPr>
          <a:xfrm>
            <a:off x="715100" y="1600313"/>
            <a:ext cx="3771900" cy="1412550"/>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491" name="Google Shape;491;p31"/>
          <p:cNvGrpSpPr/>
          <p:nvPr/>
        </p:nvGrpSpPr>
        <p:grpSpPr>
          <a:xfrm>
            <a:off x="4754850" y="1600313"/>
            <a:ext cx="3771900" cy="1412550"/>
            <a:chOff x="4754850" y="1600325"/>
            <a:chExt cx="3771900" cy="1412550"/>
          </a:xfrm>
        </p:grpSpPr>
        <p:sp>
          <p:nvSpPr>
            <p:cNvPr id="492" name="Google Shape;492;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02742" y="1982093"/>
            <a:ext cx="2008858" cy="8325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Oswald "/>
              </a:rPr>
              <a:t>Danh sách tác nhân và mô tả</a:t>
            </a:r>
          </a:p>
        </p:txBody>
      </p:sp>
      <p:sp>
        <p:nvSpPr>
          <p:cNvPr id="498" name="Google Shape;498;p31"/>
          <p:cNvSpPr txBox="1">
            <a:spLocks noGrp="1"/>
          </p:cNvSpPr>
          <p:nvPr>
            <p:ph type="title"/>
          </p:nvPr>
        </p:nvSpPr>
        <p:spPr>
          <a:xfrm>
            <a:off x="769317" y="1802875"/>
            <a:ext cx="11886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4.1</a:t>
            </a:r>
            <a:endParaRPr/>
          </a:p>
        </p:txBody>
      </p:sp>
      <p:sp>
        <p:nvSpPr>
          <p:cNvPr id="500" name="Google Shape;500;p31"/>
          <p:cNvSpPr txBox="1">
            <a:spLocks noGrp="1"/>
          </p:cNvSpPr>
          <p:nvPr>
            <p:ph type="title" idx="6"/>
          </p:nvPr>
        </p:nvSpPr>
        <p:spPr>
          <a:xfrm>
            <a:off x="4808859" y="1803600"/>
            <a:ext cx="1234638"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4.2</a:t>
            </a:r>
            <a:endParaRPr/>
          </a:p>
        </p:txBody>
      </p:sp>
      <p:sp>
        <p:nvSpPr>
          <p:cNvPr id="501" name="Google Shape;501;p31"/>
          <p:cNvSpPr txBox="1">
            <a:spLocks noGrp="1"/>
          </p:cNvSpPr>
          <p:nvPr>
            <p:ph type="subTitle" idx="7"/>
          </p:nvPr>
        </p:nvSpPr>
        <p:spPr>
          <a:xfrm>
            <a:off x="2016792" y="3941124"/>
            <a:ext cx="23775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swald Light" pitchFamily="2" charset="0"/>
              </a:rPr>
              <a:t>S</a:t>
            </a:r>
            <a:r>
              <a:rPr lang="en">
                <a:latin typeface="Oswald Light" pitchFamily="2" charset="0"/>
              </a:rPr>
              <a:t>ơ đồ tổng quát</a:t>
            </a:r>
            <a:endParaRPr>
              <a:latin typeface="Oswald Light" pitchFamily="2" charset="0"/>
            </a:endParaRPr>
          </a:p>
        </p:txBody>
      </p:sp>
      <p:sp>
        <p:nvSpPr>
          <p:cNvPr id="502" name="Google Shape;502;p31"/>
          <p:cNvSpPr txBox="1">
            <a:spLocks noGrp="1"/>
          </p:cNvSpPr>
          <p:nvPr>
            <p:ph type="title" idx="8"/>
          </p:nvPr>
        </p:nvSpPr>
        <p:spPr>
          <a:xfrm>
            <a:off x="769346" y="3399150"/>
            <a:ext cx="130075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4.3</a:t>
            </a:r>
            <a:endParaRPr/>
          </a:p>
        </p:txBody>
      </p:sp>
      <p:sp>
        <p:nvSpPr>
          <p:cNvPr id="504" name="Google Shape;504;p31"/>
          <p:cNvSpPr txBox="1">
            <a:spLocks noGrp="1"/>
          </p:cNvSpPr>
          <p:nvPr>
            <p:ph type="title" idx="15"/>
          </p:nvPr>
        </p:nvSpPr>
        <p:spPr>
          <a:xfrm>
            <a:off x="715650" y="73152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
              </a:rPr>
              <a:t>USECASE</a:t>
            </a:r>
            <a:endParaRPr b="1">
              <a:latin typeface="Oswald "/>
            </a:endParaRPr>
          </a:p>
        </p:txBody>
      </p:sp>
      <p:sp>
        <p:nvSpPr>
          <p:cNvPr id="506" name="Google Shape;506;p31"/>
          <p:cNvSpPr txBox="1">
            <a:spLocks noGrp="1"/>
          </p:cNvSpPr>
          <p:nvPr>
            <p:ph type="title" idx="13"/>
          </p:nvPr>
        </p:nvSpPr>
        <p:spPr>
          <a:xfrm>
            <a:off x="4854896" y="3399143"/>
            <a:ext cx="1355403"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a:t>
            </a:r>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5;p31">
            <a:extLst>
              <a:ext uri="{FF2B5EF4-FFF2-40B4-BE49-F238E27FC236}">
                <a16:creationId xmlns:a16="http://schemas.microsoft.com/office/drawing/2014/main" id="{AD1EA279-0ACA-DA82-2C36-2593CA243BFA}"/>
              </a:ext>
            </a:extLst>
          </p:cNvPr>
          <p:cNvSpPr txBox="1">
            <a:spLocks/>
          </p:cNvSpPr>
          <p:nvPr/>
        </p:nvSpPr>
        <p:spPr>
          <a:xfrm>
            <a:off x="1902742" y="3483407"/>
            <a:ext cx="2377500" cy="542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Sơ đồ tổng quát</a:t>
            </a:r>
          </a:p>
        </p:txBody>
      </p:sp>
      <p:sp>
        <p:nvSpPr>
          <p:cNvPr id="16" name="Google Shape;495;p31">
            <a:extLst>
              <a:ext uri="{FF2B5EF4-FFF2-40B4-BE49-F238E27FC236}">
                <a16:creationId xmlns:a16="http://schemas.microsoft.com/office/drawing/2014/main" id="{DB36C3CF-FE67-8BFF-598E-65C09D4365A5}"/>
              </a:ext>
            </a:extLst>
          </p:cNvPr>
          <p:cNvSpPr txBox="1">
            <a:spLocks/>
          </p:cNvSpPr>
          <p:nvPr/>
        </p:nvSpPr>
        <p:spPr>
          <a:xfrm>
            <a:off x="5933683" y="1931012"/>
            <a:ext cx="1974555" cy="8988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Danh sách use- case và mô tả</a:t>
            </a:r>
          </a:p>
        </p:txBody>
      </p:sp>
      <p:sp>
        <p:nvSpPr>
          <p:cNvPr id="19" name="Google Shape;495;p31">
            <a:extLst>
              <a:ext uri="{FF2B5EF4-FFF2-40B4-BE49-F238E27FC236}">
                <a16:creationId xmlns:a16="http://schemas.microsoft.com/office/drawing/2014/main" id="{697F884D-5AEA-5E78-F6DB-A1246193FCE7}"/>
              </a:ext>
            </a:extLst>
          </p:cNvPr>
          <p:cNvSpPr txBox="1">
            <a:spLocks/>
          </p:cNvSpPr>
          <p:nvPr/>
        </p:nvSpPr>
        <p:spPr>
          <a:xfrm>
            <a:off x="6041267" y="3490245"/>
            <a:ext cx="2377500" cy="53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
              </a:rPr>
              <a:t>Đặc tả usecase</a:t>
            </a:r>
          </a:p>
        </p:txBody>
      </p:sp>
      <p:sp>
        <p:nvSpPr>
          <p:cNvPr id="22" name="Google Shape;501;p31">
            <a:extLst>
              <a:ext uri="{FF2B5EF4-FFF2-40B4-BE49-F238E27FC236}">
                <a16:creationId xmlns:a16="http://schemas.microsoft.com/office/drawing/2014/main" id="{CB6B7E4C-E4B2-324B-7BA4-98828CFDC53E}"/>
              </a:ext>
            </a:extLst>
          </p:cNvPr>
          <p:cNvSpPr txBox="1">
            <a:spLocks/>
          </p:cNvSpPr>
          <p:nvPr/>
        </p:nvSpPr>
        <p:spPr>
          <a:xfrm>
            <a:off x="6096582" y="3892648"/>
            <a:ext cx="2377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Đặc tả usecase</a:t>
            </a:r>
            <a:endParaRPr lang="vi-VN">
              <a:latin typeface="Oswald Light" pitchFamily="2" charset="0"/>
            </a:endParaRPr>
          </a:p>
        </p:txBody>
      </p:sp>
      <p:pic>
        <p:nvPicPr>
          <p:cNvPr id="28" name="Picture 27">
            <a:extLst>
              <a:ext uri="{FF2B5EF4-FFF2-40B4-BE49-F238E27FC236}">
                <a16:creationId xmlns:a16="http://schemas.microsoft.com/office/drawing/2014/main" id="{4A254285-1571-2FD5-70FA-4C91944EB854}"/>
              </a:ext>
            </a:extLst>
          </p:cNvPr>
          <p:cNvPicPr>
            <a:picLocks noChangeAspect="1"/>
          </p:cNvPicPr>
          <p:nvPr/>
        </p:nvPicPr>
        <p:blipFill>
          <a:blip r:embed="rId3"/>
          <a:stretch>
            <a:fillRect/>
          </a:stretch>
        </p:blipFill>
        <p:spPr>
          <a:xfrm>
            <a:off x="3566892" y="3892648"/>
            <a:ext cx="584200" cy="584200"/>
          </a:xfrm>
          <a:prstGeom prst="rect">
            <a:avLst/>
          </a:prstGeom>
        </p:spPr>
      </p:pic>
      <p:pic>
        <p:nvPicPr>
          <p:cNvPr id="30" name="Picture 29">
            <a:extLst>
              <a:ext uri="{FF2B5EF4-FFF2-40B4-BE49-F238E27FC236}">
                <a16:creationId xmlns:a16="http://schemas.microsoft.com/office/drawing/2014/main" id="{62FFD66A-9543-04F9-F7CC-401CD5A9E260}"/>
              </a:ext>
            </a:extLst>
          </p:cNvPr>
          <p:cNvPicPr>
            <a:picLocks noChangeAspect="1"/>
          </p:cNvPicPr>
          <p:nvPr/>
        </p:nvPicPr>
        <p:blipFill>
          <a:blip r:embed="rId4"/>
          <a:stretch>
            <a:fillRect/>
          </a:stretch>
        </p:blipFill>
        <p:spPr>
          <a:xfrm>
            <a:off x="7646642" y="3781364"/>
            <a:ext cx="684458" cy="684458"/>
          </a:xfrm>
          <a:prstGeom prst="rect">
            <a:avLst/>
          </a:prstGeom>
        </p:spPr>
      </p:pic>
      <p:pic>
        <p:nvPicPr>
          <p:cNvPr id="32" name="Picture 31">
            <a:extLst>
              <a:ext uri="{FF2B5EF4-FFF2-40B4-BE49-F238E27FC236}">
                <a16:creationId xmlns:a16="http://schemas.microsoft.com/office/drawing/2014/main" id="{A7D34BE1-36EE-7E44-D965-B4709884220D}"/>
              </a:ext>
            </a:extLst>
          </p:cNvPr>
          <p:cNvPicPr>
            <a:picLocks noChangeAspect="1"/>
          </p:cNvPicPr>
          <p:nvPr/>
        </p:nvPicPr>
        <p:blipFill>
          <a:blip r:embed="rId5"/>
          <a:stretch>
            <a:fillRect/>
          </a:stretch>
        </p:blipFill>
        <p:spPr>
          <a:xfrm>
            <a:off x="7729006" y="2070167"/>
            <a:ext cx="640200" cy="640200"/>
          </a:xfrm>
          <a:prstGeom prst="rect">
            <a:avLst/>
          </a:prstGeom>
        </p:spPr>
      </p:pic>
      <p:pic>
        <p:nvPicPr>
          <p:cNvPr id="34" name="Picture 33">
            <a:extLst>
              <a:ext uri="{FF2B5EF4-FFF2-40B4-BE49-F238E27FC236}">
                <a16:creationId xmlns:a16="http://schemas.microsoft.com/office/drawing/2014/main" id="{1995D751-20D5-6454-CE4D-6F5FED96B813}"/>
              </a:ext>
            </a:extLst>
          </p:cNvPr>
          <p:cNvPicPr>
            <a:picLocks noChangeAspect="1"/>
          </p:cNvPicPr>
          <p:nvPr/>
        </p:nvPicPr>
        <p:blipFill>
          <a:blip r:embed="rId6"/>
          <a:stretch>
            <a:fillRect/>
          </a:stretch>
        </p:blipFill>
        <p:spPr>
          <a:xfrm>
            <a:off x="3634474" y="2057652"/>
            <a:ext cx="640200" cy="640200"/>
          </a:xfrm>
          <a:prstGeom prst="rect">
            <a:avLst/>
          </a:prstGeom>
        </p:spPr>
      </p:pic>
      <p:grpSp>
        <p:nvGrpSpPr>
          <p:cNvPr id="3" name="Google Shape;515;p32">
            <a:extLst>
              <a:ext uri="{FF2B5EF4-FFF2-40B4-BE49-F238E27FC236}">
                <a16:creationId xmlns:a16="http://schemas.microsoft.com/office/drawing/2014/main" id="{232B9430-9C47-31E0-8819-3D9139BCD5A2}"/>
              </a:ext>
            </a:extLst>
          </p:cNvPr>
          <p:cNvGrpSpPr/>
          <p:nvPr/>
        </p:nvGrpSpPr>
        <p:grpSpPr>
          <a:xfrm rot="14085172">
            <a:off x="4003992" y="-3220811"/>
            <a:ext cx="1516184" cy="144401"/>
            <a:chOff x="4572050" y="100025"/>
            <a:chExt cx="3657590" cy="348347"/>
          </a:xfrm>
        </p:grpSpPr>
        <p:sp>
          <p:nvSpPr>
            <p:cNvPr id="4" name="Google Shape;516;p32">
              <a:extLst>
                <a:ext uri="{FF2B5EF4-FFF2-40B4-BE49-F238E27FC236}">
                  <a16:creationId xmlns:a16="http://schemas.microsoft.com/office/drawing/2014/main" id="{F17ADEAB-AA5F-5D99-E24F-845267BF972F}"/>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7;p32">
              <a:extLst>
                <a:ext uri="{FF2B5EF4-FFF2-40B4-BE49-F238E27FC236}">
                  <a16:creationId xmlns:a16="http://schemas.microsoft.com/office/drawing/2014/main" id="{A42C0976-AB4B-5193-5758-C8E1C4C5A384}"/>
                </a:ext>
              </a:extLst>
            </p:cNvPr>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8;p32">
              <a:extLst>
                <a:ext uri="{FF2B5EF4-FFF2-40B4-BE49-F238E27FC236}">
                  <a16:creationId xmlns:a16="http://schemas.microsoft.com/office/drawing/2014/main" id="{CEB34616-AC01-7FBC-1434-5DA0C83C04B4}"/>
                </a:ext>
              </a:extLst>
            </p:cNvPr>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9;p32">
              <a:extLst>
                <a:ext uri="{FF2B5EF4-FFF2-40B4-BE49-F238E27FC236}">
                  <a16:creationId xmlns:a16="http://schemas.microsoft.com/office/drawing/2014/main" id="{5FE85F2D-7A4E-93DC-4F4F-83DBA3DA4B78}"/>
                </a:ext>
              </a:extLst>
            </p:cNvPr>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0;p32">
              <a:extLst>
                <a:ext uri="{FF2B5EF4-FFF2-40B4-BE49-F238E27FC236}">
                  <a16:creationId xmlns:a16="http://schemas.microsoft.com/office/drawing/2014/main" id="{1B6053B7-1D1B-A468-5F07-6DC9C96F7138}"/>
                </a:ext>
              </a:extLst>
            </p:cNvPr>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1;p32">
              <a:extLst>
                <a:ext uri="{FF2B5EF4-FFF2-40B4-BE49-F238E27FC236}">
                  <a16:creationId xmlns:a16="http://schemas.microsoft.com/office/drawing/2014/main" id="{3F1BAF6F-472B-C314-C202-25A549CF9DBB}"/>
                </a:ext>
              </a:extLst>
            </p:cNvPr>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2;p32">
              <a:extLst>
                <a:ext uri="{FF2B5EF4-FFF2-40B4-BE49-F238E27FC236}">
                  <a16:creationId xmlns:a16="http://schemas.microsoft.com/office/drawing/2014/main" id="{71E714F1-388B-DB9C-AB77-4A97F1A1CAFC}"/>
                </a:ext>
              </a:extLst>
            </p:cNvPr>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3;p32">
              <a:extLst>
                <a:ext uri="{FF2B5EF4-FFF2-40B4-BE49-F238E27FC236}">
                  <a16:creationId xmlns:a16="http://schemas.microsoft.com/office/drawing/2014/main" id="{104B4C9F-2C7F-807E-4757-BA34636B7EC3}"/>
                </a:ext>
              </a:extLst>
            </p:cNvPr>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4;p32">
              <a:extLst>
                <a:ext uri="{FF2B5EF4-FFF2-40B4-BE49-F238E27FC236}">
                  <a16:creationId xmlns:a16="http://schemas.microsoft.com/office/drawing/2014/main" id="{678B7559-BDC5-9B42-0F0A-4CB985C465BA}"/>
                </a:ext>
              </a:extLst>
            </p:cNvPr>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5;p32">
              <a:extLst>
                <a:ext uri="{FF2B5EF4-FFF2-40B4-BE49-F238E27FC236}">
                  <a16:creationId xmlns:a16="http://schemas.microsoft.com/office/drawing/2014/main" id="{FE8FE90C-089A-405C-4855-8BFEE1F8BB7A}"/>
                </a:ext>
              </a:extLst>
            </p:cNvPr>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p32">
              <a:extLst>
                <a:ext uri="{FF2B5EF4-FFF2-40B4-BE49-F238E27FC236}">
                  <a16:creationId xmlns:a16="http://schemas.microsoft.com/office/drawing/2014/main" id="{A6E48985-E8D8-00E6-7778-482257FE4FD4}"/>
                </a:ext>
              </a:extLst>
            </p:cNvPr>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7;p32">
              <a:extLst>
                <a:ext uri="{FF2B5EF4-FFF2-40B4-BE49-F238E27FC236}">
                  <a16:creationId xmlns:a16="http://schemas.microsoft.com/office/drawing/2014/main" id="{3383A376-C912-8DBF-9A2C-8A26B15FBECC}"/>
                </a:ext>
              </a:extLst>
            </p:cNvPr>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528;p32">
            <a:extLst>
              <a:ext uri="{FF2B5EF4-FFF2-40B4-BE49-F238E27FC236}">
                <a16:creationId xmlns:a16="http://schemas.microsoft.com/office/drawing/2014/main" id="{C3D2710E-BD13-2D55-1762-99145DD35C90}"/>
              </a:ext>
            </a:extLst>
          </p:cNvPr>
          <p:cNvGrpSpPr/>
          <p:nvPr/>
        </p:nvGrpSpPr>
        <p:grpSpPr>
          <a:xfrm rot="8685172">
            <a:off x="6111671" y="-2173608"/>
            <a:ext cx="250167" cy="568569"/>
            <a:chOff x="3724575" y="3497700"/>
            <a:chExt cx="603495" cy="1371596"/>
          </a:xfrm>
        </p:grpSpPr>
        <p:sp>
          <p:nvSpPr>
            <p:cNvPr id="21" name="Google Shape;529;p32">
              <a:extLst>
                <a:ext uri="{FF2B5EF4-FFF2-40B4-BE49-F238E27FC236}">
                  <a16:creationId xmlns:a16="http://schemas.microsoft.com/office/drawing/2014/main" id="{1027951E-213A-0620-D532-1401D09A2EF3}"/>
                </a:ext>
              </a:extLst>
            </p:cNvPr>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30;p32">
              <a:extLst>
                <a:ext uri="{FF2B5EF4-FFF2-40B4-BE49-F238E27FC236}">
                  <a16:creationId xmlns:a16="http://schemas.microsoft.com/office/drawing/2014/main" id="{4A8657B8-D213-6D9D-CD41-A81CC1CD44B7}"/>
                </a:ext>
              </a:extLst>
            </p:cNvPr>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31;p32">
              <a:extLst>
                <a:ext uri="{FF2B5EF4-FFF2-40B4-BE49-F238E27FC236}">
                  <a16:creationId xmlns:a16="http://schemas.microsoft.com/office/drawing/2014/main" id="{A8792769-0513-76D2-62DC-DA449B185DA0}"/>
                </a:ext>
              </a:extLst>
            </p:cNvPr>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2;p32">
              <a:extLst>
                <a:ext uri="{FF2B5EF4-FFF2-40B4-BE49-F238E27FC236}">
                  <a16:creationId xmlns:a16="http://schemas.microsoft.com/office/drawing/2014/main" id="{22265E8E-750C-8688-2AD6-716C0EAD63F8}"/>
                </a:ext>
              </a:extLst>
            </p:cNvPr>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3;p32">
              <a:extLst>
                <a:ext uri="{FF2B5EF4-FFF2-40B4-BE49-F238E27FC236}">
                  <a16:creationId xmlns:a16="http://schemas.microsoft.com/office/drawing/2014/main" id="{A981D237-8FFF-0713-CE64-FB04D49A88E5}"/>
                </a:ext>
              </a:extLst>
            </p:cNvPr>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4;p32">
              <a:extLst>
                <a:ext uri="{FF2B5EF4-FFF2-40B4-BE49-F238E27FC236}">
                  <a16:creationId xmlns:a16="http://schemas.microsoft.com/office/drawing/2014/main" id="{B7453EBD-1733-2F0C-E7A0-F6682A10F2A6}"/>
                </a:ext>
              </a:extLst>
            </p:cNvPr>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501;p31">
            <a:extLst>
              <a:ext uri="{FF2B5EF4-FFF2-40B4-BE49-F238E27FC236}">
                <a16:creationId xmlns:a16="http://schemas.microsoft.com/office/drawing/2014/main" id="{7C26C04A-639F-8043-A372-37A2A0DA4B83}"/>
              </a:ext>
            </a:extLst>
          </p:cNvPr>
          <p:cNvSpPr txBox="1">
            <a:spLocks/>
          </p:cNvSpPr>
          <p:nvPr/>
        </p:nvSpPr>
        <p:spPr>
          <a:xfrm>
            <a:off x="1288834" y="5566545"/>
            <a:ext cx="2475446" cy="326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b="1">
                <a:latin typeface="Oswald Light" pitchFamily="2" charset="0"/>
              </a:rPr>
              <a:t>4.4.17 Quản lý phân quyền</a:t>
            </a:r>
            <a:endParaRPr lang="vi-VN" b="1">
              <a:latin typeface="Oswald Light" pitchFamily="2" charset="0"/>
            </a:endParaRPr>
          </a:p>
        </p:txBody>
      </p:sp>
      <p:graphicFrame>
        <p:nvGraphicFramePr>
          <p:cNvPr id="31" name="Google Shape;881;p41">
            <a:extLst>
              <a:ext uri="{FF2B5EF4-FFF2-40B4-BE49-F238E27FC236}">
                <a16:creationId xmlns:a16="http://schemas.microsoft.com/office/drawing/2014/main" id="{335384D2-AC21-D333-B4EE-B84E1C56661F}"/>
              </a:ext>
            </a:extLst>
          </p:cNvPr>
          <p:cNvGraphicFramePr/>
          <p:nvPr>
            <p:extLst>
              <p:ext uri="{D42A27DB-BD31-4B8C-83A1-F6EECF244321}">
                <p14:modId xmlns:p14="http://schemas.microsoft.com/office/powerpoint/2010/main" val="428025792"/>
              </p:ext>
            </p:extLst>
          </p:nvPr>
        </p:nvGraphicFramePr>
        <p:xfrm>
          <a:off x="715100" y="5997671"/>
          <a:ext cx="7831750" cy="3134614"/>
        </p:xfrm>
        <a:graphic>
          <a:graphicData uri="http://schemas.openxmlformats.org/drawingml/2006/table">
            <a:tbl>
              <a:tblPr>
                <a:noFill/>
                <a:tableStyleId>{562E1A82-3AC4-4348-A35F-1EB8413DC666}</a:tableStyleId>
              </a:tblPr>
              <a:tblGrid>
                <a:gridCol w="1433014">
                  <a:extLst>
                    <a:ext uri="{9D8B030D-6E8A-4147-A177-3AD203B41FA5}">
                      <a16:colId xmlns:a16="http://schemas.microsoft.com/office/drawing/2014/main" val="3385575187"/>
                    </a:ext>
                  </a:extLst>
                </a:gridCol>
                <a:gridCol w="6398736">
                  <a:extLst>
                    <a:ext uri="{9D8B030D-6E8A-4147-A177-3AD203B41FA5}">
                      <a16:colId xmlns:a16="http://schemas.microsoft.com/office/drawing/2014/main" val="20000"/>
                    </a:ext>
                  </a:extLst>
                </a:gridCol>
              </a:tblGrid>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Tiêu đề</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Mô tả</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Thiết lập quyền truy cập cho từng nhóm quyền sao cho từng nhóm quyền sẽ có khả năng truy cập tương ứng với vai trò của nhóm quyền đó.</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832825918"/>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Tác nhân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Quản lý kho.</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Điều kiện kích hoạt</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Người dùng </a:t>
                      </a:r>
                      <a:r>
                        <a:rPr lang="en-US" sz="1200">
                          <a:effectLst/>
                          <a:latin typeface="Oswald Light" pitchFamily="2" charset="0"/>
                          <a:ea typeface="Times New Roman" panose="02020603050405020304" pitchFamily="18" charset="0"/>
                        </a:rPr>
                        <a:t>muốn thêm mới, xóa, chỉnh sửa quyền truy cập của các nhóm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Tiền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Người dùng đã đăng nhập vào hệ thống với nhóm quyền có thể thao tác trên chức năng quản lý phân quyền.</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Hậu điều kiện</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nSpc>
                          <a:spcPct val="150000"/>
                        </a:lnSpc>
                        <a:spcBef>
                          <a:spcPts val="600"/>
                        </a:spcBef>
                        <a:spcAft>
                          <a:spcPts val="800"/>
                        </a:spcAft>
                      </a:pPr>
                      <a:r>
                        <a:rPr lang="en-US" sz="1200">
                          <a:effectLst/>
                          <a:latin typeface="Oswald Light" pitchFamily="2" charset="0"/>
                          <a:ea typeface="Times New Roman" panose="02020603050405020304" pitchFamily="18" charset="0"/>
                        </a:rPr>
                        <a:t>Thông tin phân quyền được cập nhật thành công trên hệ thống.</a:t>
                      </a:r>
                      <a:endParaRPr lang="en-US" sz="12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algn="ctr">
                        <a:lnSpc>
                          <a:spcPct val="150000"/>
                        </a:lnSpc>
                        <a:spcBef>
                          <a:spcPts val="600"/>
                        </a:spcBef>
                        <a:spcAft>
                          <a:spcPts val="800"/>
                        </a:spcAft>
                      </a:pPr>
                      <a:r>
                        <a:rPr lang="en-US" sz="1200">
                          <a:solidFill>
                            <a:srgbClr val="000000"/>
                          </a:solidFill>
                          <a:effectLst/>
                          <a:latin typeface="Oswald Light" pitchFamily="2" charset="0"/>
                          <a:ea typeface="Times New Roman" panose="02020603050405020304" pitchFamily="18" charset="0"/>
                        </a:rPr>
                        <a:t>Luồng sự kiện chính</a:t>
                      </a:r>
                      <a:endParaRPr lang="en-US" sz="12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chọn chức năng “Quản lý phân quyền”</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thiết lập các quyền truy cập ứng với từng nhóm quyền trong thực tế.</a:t>
                      </a:r>
                      <a:endParaRPr lang="en-US" sz="1200" u="none" strike="noStrike">
                        <a:effectLst/>
                        <a:latin typeface="Oswald Light" pitchFamily="2" charset="0"/>
                        <a:ea typeface="Calibri" panose="020F0502020204030204" pitchFamily="34" charset="0"/>
                      </a:endParaRPr>
                    </a:p>
                    <a:p>
                      <a:pPr marL="342900" lvl="0" indent="-342900" algn="just">
                        <a:lnSpc>
                          <a:spcPct val="150000"/>
                        </a:lnSpc>
                        <a:spcBef>
                          <a:spcPts val="0"/>
                        </a:spcBef>
                        <a:spcAft>
                          <a:spcPts val="0"/>
                        </a:spcAft>
                        <a:buFont typeface="+mj-lt"/>
                        <a:buAutoNum type="arabicPeriod"/>
                      </a:pPr>
                      <a:r>
                        <a:rPr lang="en-US" sz="1200" u="none" strike="noStrike">
                          <a:effectLst/>
                          <a:latin typeface="Oswald Light" pitchFamily="2" charset="0"/>
                          <a:ea typeface="Times New Roman" panose="02020603050405020304" pitchFamily="18" charset="0"/>
                        </a:rPr>
                        <a:t>Người dùng nhấn “Lưu” để hoàn tất.</a:t>
                      </a:r>
                      <a:endParaRPr lang="en-US" sz="1200" u="none" strike="noStrike">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54862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THIẾT KẾ DỮ LIỆU</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Thiết kế ERD, chuyển sang mô hình dữ liệu quan hệ, thiết kế cơ sở dữ liệu.</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C3100CA6-0AD5-9685-210F-05BFD88F2FDD}"/>
              </a:ext>
            </a:extLst>
          </p:cNvPr>
          <p:cNvGrpSpPr/>
          <p:nvPr/>
        </p:nvGrpSpPr>
        <p:grpSpPr>
          <a:xfrm>
            <a:off x="-4372280" y="-4685307"/>
            <a:ext cx="1275119" cy="1713450"/>
            <a:chOff x="715400" y="1491999"/>
            <a:chExt cx="2418600" cy="3024926"/>
          </a:xfrm>
        </p:grpSpPr>
        <p:sp>
          <p:nvSpPr>
            <p:cNvPr id="3" name="Google Shape;656;p35">
              <a:extLst>
                <a:ext uri="{FF2B5EF4-FFF2-40B4-BE49-F238E27FC236}">
                  <a16:creationId xmlns:a16="http://schemas.microsoft.com/office/drawing/2014/main" id="{832B6021-BD95-C6A0-A19E-738242FE5E6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E7D76A46-02E8-84D2-8624-BBA9AF288543}"/>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0708BE01-F5DB-1DC8-EF91-8E50BDCE7BE6}"/>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3C6309FB-DB45-D123-7E54-2B0CAB485550}"/>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7" name="Google Shape;655;p35">
            <a:extLst>
              <a:ext uri="{FF2B5EF4-FFF2-40B4-BE49-F238E27FC236}">
                <a16:creationId xmlns:a16="http://schemas.microsoft.com/office/drawing/2014/main" id="{68D5F09F-9847-030A-574F-C3E5FBA49223}"/>
              </a:ext>
            </a:extLst>
          </p:cNvPr>
          <p:cNvGrpSpPr/>
          <p:nvPr/>
        </p:nvGrpSpPr>
        <p:grpSpPr>
          <a:xfrm>
            <a:off x="-2414271" y="-3158611"/>
            <a:ext cx="1226879" cy="1648627"/>
            <a:chOff x="715400" y="1491999"/>
            <a:chExt cx="2418600" cy="3024926"/>
          </a:xfrm>
        </p:grpSpPr>
        <p:sp>
          <p:nvSpPr>
            <p:cNvPr id="8" name="Google Shape;656;p35">
              <a:extLst>
                <a:ext uri="{FF2B5EF4-FFF2-40B4-BE49-F238E27FC236}">
                  <a16:creationId xmlns:a16="http://schemas.microsoft.com/office/drawing/2014/main" id="{EA99F228-AC6B-8BA6-189D-87A41A053859}"/>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657;p35">
              <a:extLst>
                <a:ext uri="{FF2B5EF4-FFF2-40B4-BE49-F238E27FC236}">
                  <a16:creationId xmlns:a16="http://schemas.microsoft.com/office/drawing/2014/main" id="{372B9D5F-CDFD-5256-F59C-9E0A66887405}"/>
                </a:ext>
              </a:extLst>
            </p:cNvPr>
            <p:cNvGrpSpPr/>
            <p:nvPr/>
          </p:nvGrpSpPr>
          <p:grpSpPr>
            <a:xfrm>
              <a:off x="715400" y="1491999"/>
              <a:ext cx="2327100" cy="2933426"/>
              <a:chOff x="715400" y="1491999"/>
              <a:chExt cx="2327100" cy="2933426"/>
            </a:xfrm>
          </p:grpSpPr>
          <p:sp>
            <p:nvSpPr>
              <p:cNvPr id="10" name="Google Shape;658;p35">
                <a:extLst>
                  <a:ext uri="{FF2B5EF4-FFF2-40B4-BE49-F238E27FC236}">
                    <a16:creationId xmlns:a16="http://schemas.microsoft.com/office/drawing/2014/main" id="{74BBA113-21EF-6085-2281-601AF45F4737}"/>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59;p35">
                <a:extLst>
                  <a:ext uri="{FF2B5EF4-FFF2-40B4-BE49-F238E27FC236}">
                    <a16:creationId xmlns:a16="http://schemas.microsoft.com/office/drawing/2014/main" id="{CF76E83F-3BA8-2E2A-34E8-DD7E8552BEA3}"/>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 name="Google Shape;655;p35">
            <a:extLst>
              <a:ext uri="{FF2B5EF4-FFF2-40B4-BE49-F238E27FC236}">
                <a16:creationId xmlns:a16="http://schemas.microsoft.com/office/drawing/2014/main" id="{AB0E2FCD-9CFC-F843-F140-237EE5C7D71A}"/>
              </a:ext>
            </a:extLst>
          </p:cNvPr>
          <p:cNvGrpSpPr/>
          <p:nvPr/>
        </p:nvGrpSpPr>
        <p:grpSpPr>
          <a:xfrm>
            <a:off x="10062967" y="5781368"/>
            <a:ext cx="1181402" cy="1587518"/>
            <a:chOff x="715400" y="1491999"/>
            <a:chExt cx="2418600" cy="3024926"/>
          </a:xfrm>
        </p:grpSpPr>
        <p:sp>
          <p:nvSpPr>
            <p:cNvPr id="13" name="Google Shape;656;p35">
              <a:extLst>
                <a:ext uri="{FF2B5EF4-FFF2-40B4-BE49-F238E27FC236}">
                  <a16:creationId xmlns:a16="http://schemas.microsoft.com/office/drawing/2014/main" id="{A75E237A-5C16-FBFF-CE71-9431382EB91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A23E0CED-D076-EB1D-0A66-A4D95E1FA09F}"/>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B59F1E33-432D-B27C-1A58-A749D68E0DCA}"/>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EE2573AB-4A62-E741-4E62-A83EF33172D2}"/>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2782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spTree>
    <p:extLst>
      <p:ext uri="{BB962C8B-B14F-4D97-AF65-F5344CB8AC3E}">
        <p14:creationId xmlns:p14="http://schemas.microsoft.com/office/powerpoint/2010/main" val="993915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756084"/>
            <a:ext cx="7908140" cy="4020496"/>
            <a:chOff x="715400" y="1614214"/>
            <a:chExt cx="2418600" cy="2902711"/>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614214"/>
              <a:ext cx="2327100" cy="2811211"/>
              <a:chOff x="715400" y="1614214"/>
              <a:chExt cx="2327100" cy="2811211"/>
            </a:xfrm>
          </p:grpSpPr>
          <p:sp>
            <p:nvSpPr>
              <p:cNvPr id="658" name="Google Shape;658;p35"/>
              <p:cNvSpPr/>
              <p:nvPr/>
            </p:nvSpPr>
            <p:spPr>
              <a:xfrm>
                <a:off x="715400" y="1614214"/>
                <a:ext cx="2327100" cy="281121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20200" y="1734167"/>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15160" y="475425"/>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100">
                <a:latin typeface="Oswald bold" pitchFamily="2" charset="0"/>
              </a:rPr>
              <a:t>5.1 Thiết kế ERD</a:t>
            </a:r>
            <a:endParaRPr sz="11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6134584" y="270333"/>
            <a:ext cx="712139" cy="712139"/>
          </a:xfrm>
          <a:prstGeom prst="rect">
            <a:avLst/>
          </a:prstGeom>
        </p:spPr>
      </p:pic>
      <p:pic>
        <p:nvPicPr>
          <p:cNvPr id="5" name="Picture 4" descr="Diagram, schematic&#10;&#10;Description automatically generated">
            <a:extLst>
              <a:ext uri="{FF2B5EF4-FFF2-40B4-BE49-F238E27FC236}">
                <a16:creationId xmlns:a16="http://schemas.microsoft.com/office/drawing/2014/main" id="{6A09A67F-4EC7-6EB2-01E2-54AF610E0ED3}"/>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770591" y="944537"/>
            <a:ext cx="7514425" cy="3642360"/>
          </a:xfrm>
          <a:prstGeom prst="rect">
            <a:avLst/>
          </a:prstGeom>
          <a:noFill/>
          <a:ln>
            <a:noFill/>
          </a:ln>
        </p:spPr>
      </p:pic>
      <p:grpSp>
        <p:nvGrpSpPr>
          <p:cNvPr id="6" name="Google Shape;655;p35">
            <a:extLst>
              <a:ext uri="{FF2B5EF4-FFF2-40B4-BE49-F238E27FC236}">
                <a16:creationId xmlns:a16="http://schemas.microsoft.com/office/drawing/2014/main" id="{D33878E7-BF70-1734-8C08-FF8AD9821782}"/>
              </a:ext>
            </a:extLst>
          </p:cNvPr>
          <p:cNvGrpSpPr/>
          <p:nvPr/>
        </p:nvGrpSpPr>
        <p:grpSpPr>
          <a:xfrm>
            <a:off x="10005688" y="1140973"/>
            <a:ext cx="2418600" cy="3250011"/>
            <a:chOff x="715400" y="1491999"/>
            <a:chExt cx="2418600" cy="3024926"/>
          </a:xfrm>
        </p:grpSpPr>
        <p:sp>
          <p:nvSpPr>
            <p:cNvPr id="7" name="Google Shape;656;p35">
              <a:extLst>
                <a:ext uri="{FF2B5EF4-FFF2-40B4-BE49-F238E27FC236}">
                  <a16:creationId xmlns:a16="http://schemas.microsoft.com/office/drawing/2014/main" id="{54800FB3-574C-836D-2EFA-695F78FE0D4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57;p35">
              <a:extLst>
                <a:ext uri="{FF2B5EF4-FFF2-40B4-BE49-F238E27FC236}">
                  <a16:creationId xmlns:a16="http://schemas.microsoft.com/office/drawing/2014/main" id="{4BB9BD67-1A5D-EC0C-1B25-7DF6A33C4186}"/>
                </a:ext>
              </a:extLst>
            </p:cNvPr>
            <p:cNvGrpSpPr/>
            <p:nvPr/>
          </p:nvGrpSpPr>
          <p:grpSpPr>
            <a:xfrm>
              <a:off x="715400" y="1491999"/>
              <a:ext cx="2327100" cy="2933426"/>
              <a:chOff x="715400" y="1491999"/>
              <a:chExt cx="2327100" cy="2933426"/>
            </a:xfrm>
          </p:grpSpPr>
          <p:sp>
            <p:nvSpPr>
              <p:cNvPr id="9" name="Google Shape;658;p35">
                <a:extLst>
                  <a:ext uri="{FF2B5EF4-FFF2-40B4-BE49-F238E27FC236}">
                    <a16:creationId xmlns:a16="http://schemas.microsoft.com/office/drawing/2014/main" id="{15847457-0481-CBDB-DDA4-387F51ECDD17}"/>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59;p35">
                <a:extLst>
                  <a:ext uri="{FF2B5EF4-FFF2-40B4-BE49-F238E27FC236}">
                    <a16:creationId xmlns:a16="http://schemas.microsoft.com/office/drawing/2014/main" id="{833D65CC-B3D5-6368-DF4B-6A92A5C9507D}"/>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1" name="Google Shape;655;p35">
            <a:extLst>
              <a:ext uri="{FF2B5EF4-FFF2-40B4-BE49-F238E27FC236}">
                <a16:creationId xmlns:a16="http://schemas.microsoft.com/office/drawing/2014/main" id="{2F8CCF64-7320-E0C6-3CC2-87416BAA6E92}"/>
              </a:ext>
            </a:extLst>
          </p:cNvPr>
          <p:cNvGrpSpPr/>
          <p:nvPr/>
        </p:nvGrpSpPr>
        <p:grpSpPr>
          <a:xfrm>
            <a:off x="12715694" y="1138425"/>
            <a:ext cx="2418600" cy="3250011"/>
            <a:chOff x="715400" y="1491999"/>
            <a:chExt cx="2418600" cy="3024926"/>
          </a:xfrm>
        </p:grpSpPr>
        <p:sp>
          <p:nvSpPr>
            <p:cNvPr id="19" name="Google Shape;656;p35">
              <a:extLst>
                <a:ext uri="{FF2B5EF4-FFF2-40B4-BE49-F238E27FC236}">
                  <a16:creationId xmlns:a16="http://schemas.microsoft.com/office/drawing/2014/main" id="{13800ADA-3525-09E1-5C6B-B23F319FF3BB}"/>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657;p35">
              <a:extLst>
                <a:ext uri="{FF2B5EF4-FFF2-40B4-BE49-F238E27FC236}">
                  <a16:creationId xmlns:a16="http://schemas.microsoft.com/office/drawing/2014/main" id="{6138CD9F-562F-FCA5-1D85-139CB1275D02}"/>
                </a:ext>
              </a:extLst>
            </p:cNvPr>
            <p:cNvGrpSpPr/>
            <p:nvPr/>
          </p:nvGrpSpPr>
          <p:grpSpPr>
            <a:xfrm>
              <a:off x="715400" y="1491999"/>
              <a:ext cx="2327100" cy="2933426"/>
              <a:chOff x="715400" y="1491999"/>
              <a:chExt cx="2327100" cy="2933426"/>
            </a:xfrm>
          </p:grpSpPr>
          <p:sp>
            <p:nvSpPr>
              <p:cNvPr id="28" name="Google Shape;658;p35">
                <a:extLst>
                  <a:ext uri="{FF2B5EF4-FFF2-40B4-BE49-F238E27FC236}">
                    <a16:creationId xmlns:a16="http://schemas.microsoft.com/office/drawing/2014/main" id="{A9168014-A60A-CF32-F7A1-0423DD89772E}"/>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659;p35">
                <a:extLst>
                  <a:ext uri="{FF2B5EF4-FFF2-40B4-BE49-F238E27FC236}">
                    <a16:creationId xmlns:a16="http://schemas.microsoft.com/office/drawing/2014/main" id="{49330812-5B8A-F75B-554B-E0D0D9A6049D}"/>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302536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spTree>
    <p:extLst>
      <p:ext uri="{BB962C8B-B14F-4D97-AF65-F5344CB8AC3E}">
        <p14:creationId xmlns:p14="http://schemas.microsoft.com/office/powerpoint/2010/main" val="131571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3692960" y="1199917"/>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5;p35">
            <a:extLst>
              <a:ext uri="{FF2B5EF4-FFF2-40B4-BE49-F238E27FC236}">
                <a16:creationId xmlns:a16="http://schemas.microsoft.com/office/drawing/2014/main" id="{82742067-3815-4CCA-DA57-1ADFC092A805}"/>
              </a:ext>
            </a:extLst>
          </p:cNvPr>
          <p:cNvGrpSpPr/>
          <p:nvPr/>
        </p:nvGrpSpPr>
        <p:grpSpPr>
          <a:xfrm>
            <a:off x="457200" y="776658"/>
            <a:ext cx="8210550" cy="3999921"/>
            <a:chOff x="715400" y="1600325"/>
            <a:chExt cx="2418600" cy="2916600"/>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600325"/>
              <a:ext cx="2327100" cy="2825100"/>
              <a:chOff x="715400" y="1600325"/>
              <a:chExt cx="2327100" cy="2825100"/>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600325"/>
                <a:ext cx="2327100" cy="282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106008" y="547314"/>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400">
                <a:latin typeface="Oswald bold" pitchFamily="2" charset="0"/>
              </a:rPr>
              <a:t>5.2 Chuyển sang RDM</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10625186" y="1267086"/>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3"/>
          <a:stretch>
            <a:fillRect/>
          </a:stretch>
        </p:blipFill>
        <p:spPr>
          <a:xfrm>
            <a:off x="6984618" y="1508307"/>
            <a:ext cx="896905" cy="896905"/>
          </a:xfrm>
          <a:prstGeom prst="rect">
            <a:avLst/>
          </a:prstGeom>
        </p:spPr>
      </p:pic>
      <p:pic>
        <p:nvPicPr>
          <p:cNvPr id="7" name="Picture 6" descr="Diagram, schematic&#10;&#10;Description automatically generated">
            <a:extLst>
              <a:ext uri="{FF2B5EF4-FFF2-40B4-BE49-F238E27FC236}">
                <a16:creationId xmlns:a16="http://schemas.microsoft.com/office/drawing/2014/main" id="{332E4211-BA3C-2F4C-4B11-A4C7BA6E474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contrast="-40000"/>
                    </a14:imgEffect>
                  </a14:imgLayer>
                </a14:imgProps>
              </a:ext>
            </a:extLst>
          </a:blip>
          <a:stretch>
            <a:fillRect/>
          </a:stretch>
        </p:blipFill>
        <p:spPr>
          <a:xfrm>
            <a:off x="2747414" y="1070060"/>
            <a:ext cx="3520035" cy="3555078"/>
          </a:xfrm>
          <a:prstGeom prst="rect">
            <a:avLst/>
          </a:prstGeom>
        </p:spPr>
      </p:pic>
      <p:pic>
        <p:nvPicPr>
          <p:cNvPr id="8" name="Picture 7">
            <a:extLst>
              <a:ext uri="{FF2B5EF4-FFF2-40B4-BE49-F238E27FC236}">
                <a16:creationId xmlns:a16="http://schemas.microsoft.com/office/drawing/2014/main" id="{D4609D98-BF41-6443-F1E5-C020A11C70E7}"/>
              </a:ext>
            </a:extLst>
          </p:cNvPr>
          <p:cNvPicPr>
            <a:picLocks noChangeAspect="1"/>
          </p:cNvPicPr>
          <p:nvPr/>
        </p:nvPicPr>
        <p:blipFill>
          <a:blip r:embed="rId3"/>
          <a:stretch>
            <a:fillRect/>
          </a:stretch>
        </p:blipFill>
        <p:spPr>
          <a:xfrm>
            <a:off x="1106461" y="3094173"/>
            <a:ext cx="896905" cy="896905"/>
          </a:xfrm>
          <a:prstGeom prst="rect">
            <a:avLst/>
          </a:prstGeom>
        </p:spPr>
      </p:pic>
    </p:spTree>
    <p:extLst>
      <p:ext uri="{BB962C8B-B14F-4D97-AF65-F5344CB8AC3E}">
        <p14:creationId xmlns:p14="http://schemas.microsoft.com/office/powerpoint/2010/main" val="1456459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pic>
        <p:nvPicPr>
          <p:cNvPr id="4" name="image71.png">
            <a:extLst>
              <a:ext uri="{FF2B5EF4-FFF2-40B4-BE49-F238E27FC236}">
                <a16:creationId xmlns:a16="http://schemas.microsoft.com/office/drawing/2014/main" id="{2E1BC785-2025-DB8B-6B24-A6E43AB4079A}"/>
              </a:ext>
            </a:extLst>
          </p:cNvPr>
          <p:cNvPicPr/>
          <p:nvPr/>
        </p:nvPicPr>
        <p:blipFill>
          <a:blip r:embed="rId10"/>
          <a:srcRect/>
          <a:stretch>
            <a:fillRect/>
          </a:stretch>
        </p:blipFill>
        <p:spPr>
          <a:xfrm>
            <a:off x="889505" y="6192016"/>
            <a:ext cx="3553034" cy="616772"/>
          </a:xfrm>
          <a:prstGeom prst="rect">
            <a:avLst/>
          </a:prstGeom>
          <a:ln/>
        </p:spPr>
      </p:pic>
      <p:sp>
        <p:nvSpPr>
          <p:cNvPr id="5" name="TextBox 4">
            <a:extLst>
              <a:ext uri="{FF2B5EF4-FFF2-40B4-BE49-F238E27FC236}">
                <a16:creationId xmlns:a16="http://schemas.microsoft.com/office/drawing/2014/main" id="{80A8A547-DA78-02C4-D905-A6F503EA08A7}"/>
              </a:ext>
            </a:extLst>
          </p:cNvPr>
          <p:cNvSpPr txBox="1"/>
          <p:nvPr/>
        </p:nvSpPr>
        <p:spPr>
          <a:xfrm>
            <a:off x="1472573" y="589350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6" name="image45.png">
            <a:extLst>
              <a:ext uri="{FF2B5EF4-FFF2-40B4-BE49-F238E27FC236}">
                <a16:creationId xmlns:a16="http://schemas.microsoft.com/office/drawing/2014/main" id="{55465C41-62FF-4FE1-4F1F-4E45EBD3D184}"/>
              </a:ext>
            </a:extLst>
          </p:cNvPr>
          <p:cNvPicPr/>
          <p:nvPr/>
        </p:nvPicPr>
        <p:blipFill>
          <a:blip r:embed="rId11"/>
          <a:srcRect/>
          <a:stretch>
            <a:fillRect/>
          </a:stretch>
        </p:blipFill>
        <p:spPr>
          <a:xfrm>
            <a:off x="889505" y="7054424"/>
            <a:ext cx="3541327" cy="588565"/>
          </a:xfrm>
          <a:prstGeom prst="rect">
            <a:avLst/>
          </a:prstGeom>
          <a:ln/>
        </p:spPr>
      </p:pic>
      <p:sp>
        <p:nvSpPr>
          <p:cNvPr id="7" name="TextBox 6">
            <a:extLst>
              <a:ext uri="{FF2B5EF4-FFF2-40B4-BE49-F238E27FC236}">
                <a16:creationId xmlns:a16="http://schemas.microsoft.com/office/drawing/2014/main" id="{012B3603-22D7-CE9E-5B21-C3A8671D6155}"/>
              </a:ext>
            </a:extLst>
          </p:cNvPr>
          <p:cNvSpPr txBox="1"/>
          <p:nvPr/>
        </p:nvSpPr>
        <p:spPr>
          <a:xfrm>
            <a:off x="1871829" y="6781808"/>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8" name="image33.png">
            <a:extLst>
              <a:ext uri="{FF2B5EF4-FFF2-40B4-BE49-F238E27FC236}">
                <a16:creationId xmlns:a16="http://schemas.microsoft.com/office/drawing/2014/main" id="{10466528-8F99-E0A7-575E-33A8D98CD6A1}"/>
              </a:ext>
            </a:extLst>
          </p:cNvPr>
          <p:cNvPicPr/>
          <p:nvPr/>
        </p:nvPicPr>
        <p:blipFill>
          <a:blip r:embed="rId12"/>
          <a:srcRect/>
          <a:stretch>
            <a:fillRect/>
          </a:stretch>
        </p:blipFill>
        <p:spPr>
          <a:xfrm>
            <a:off x="901211" y="7907676"/>
            <a:ext cx="3529621" cy="588566"/>
          </a:xfrm>
          <a:prstGeom prst="rect">
            <a:avLst/>
          </a:prstGeom>
          <a:ln/>
        </p:spPr>
      </p:pic>
      <p:sp>
        <p:nvSpPr>
          <p:cNvPr id="9" name="TextBox 8">
            <a:extLst>
              <a:ext uri="{FF2B5EF4-FFF2-40B4-BE49-F238E27FC236}">
                <a16:creationId xmlns:a16="http://schemas.microsoft.com/office/drawing/2014/main" id="{7C182451-9FDE-8441-ABC1-02CCC34B48E4}"/>
              </a:ext>
            </a:extLst>
          </p:cNvPr>
          <p:cNvSpPr txBox="1"/>
          <p:nvPr/>
        </p:nvSpPr>
        <p:spPr>
          <a:xfrm>
            <a:off x="1824204" y="7589222"/>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10" name="TextBox 9">
            <a:extLst>
              <a:ext uri="{FF2B5EF4-FFF2-40B4-BE49-F238E27FC236}">
                <a16:creationId xmlns:a16="http://schemas.microsoft.com/office/drawing/2014/main" id="{E726FEA8-204B-EBD7-B2B7-38FF261EA774}"/>
              </a:ext>
            </a:extLst>
          </p:cNvPr>
          <p:cNvSpPr txBox="1"/>
          <p:nvPr/>
        </p:nvSpPr>
        <p:spPr>
          <a:xfrm>
            <a:off x="2022754" y="8487373"/>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11" name="image21.png">
            <a:extLst>
              <a:ext uri="{FF2B5EF4-FFF2-40B4-BE49-F238E27FC236}">
                <a16:creationId xmlns:a16="http://schemas.microsoft.com/office/drawing/2014/main" id="{A974B773-C052-E5AC-5D6D-92CFE057716F}"/>
              </a:ext>
            </a:extLst>
          </p:cNvPr>
          <p:cNvPicPr/>
          <p:nvPr/>
        </p:nvPicPr>
        <p:blipFill>
          <a:blip r:embed="rId13"/>
          <a:srcRect/>
          <a:stretch>
            <a:fillRect/>
          </a:stretch>
        </p:blipFill>
        <p:spPr>
          <a:xfrm>
            <a:off x="889505" y="8771278"/>
            <a:ext cx="3541327" cy="630863"/>
          </a:xfrm>
          <a:prstGeom prst="rect">
            <a:avLst/>
          </a:prstGeom>
          <a:ln/>
        </p:spPr>
      </p:pic>
      <p:sp>
        <p:nvSpPr>
          <p:cNvPr id="19" name="TextBox 18">
            <a:extLst>
              <a:ext uri="{FF2B5EF4-FFF2-40B4-BE49-F238E27FC236}">
                <a16:creationId xmlns:a16="http://schemas.microsoft.com/office/drawing/2014/main" id="{E3029485-5B2D-C62E-D5A3-164293DF5C80}"/>
              </a:ext>
            </a:extLst>
          </p:cNvPr>
          <p:cNvSpPr txBox="1"/>
          <p:nvPr/>
        </p:nvSpPr>
        <p:spPr>
          <a:xfrm>
            <a:off x="5664072" y="5893509"/>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27" name="image47.png">
            <a:extLst>
              <a:ext uri="{FF2B5EF4-FFF2-40B4-BE49-F238E27FC236}">
                <a16:creationId xmlns:a16="http://schemas.microsoft.com/office/drawing/2014/main" id="{9A4F8AAD-D5AD-3164-815E-55884EE18D60}"/>
              </a:ext>
            </a:extLst>
          </p:cNvPr>
          <p:cNvPicPr/>
          <p:nvPr/>
        </p:nvPicPr>
        <p:blipFill>
          <a:blip r:embed="rId14"/>
          <a:srcRect/>
          <a:stretch>
            <a:fillRect/>
          </a:stretch>
        </p:blipFill>
        <p:spPr>
          <a:xfrm>
            <a:off x="4745556" y="6209301"/>
            <a:ext cx="3630834" cy="461766"/>
          </a:xfrm>
          <a:prstGeom prst="rect">
            <a:avLst/>
          </a:prstGeom>
          <a:ln/>
        </p:spPr>
      </p:pic>
      <p:sp>
        <p:nvSpPr>
          <p:cNvPr id="28" name="TextBox 27">
            <a:extLst>
              <a:ext uri="{FF2B5EF4-FFF2-40B4-BE49-F238E27FC236}">
                <a16:creationId xmlns:a16="http://schemas.microsoft.com/office/drawing/2014/main" id="{5FA38386-B173-61D3-5CCB-68BEA2B5430F}"/>
              </a:ext>
            </a:extLst>
          </p:cNvPr>
          <p:cNvSpPr txBox="1"/>
          <p:nvPr/>
        </p:nvSpPr>
        <p:spPr>
          <a:xfrm>
            <a:off x="5630246" y="665112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30" name="image10.png">
            <a:extLst>
              <a:ext uri="{FF2B5EF4-FFF2-40B4-BE49-F238E27FC236}">
                <a16:creationId xmlns:a16="http://schemas.microsoft.com/office/drawing/2014/main" id="{4C20BD33-B04C-F8B3-80C9-306BC19E3C86}"/>
              </a:ext>
            </a:extLst>
          </p:cNvPr>
          <p:cNvPicPr/>
          <p:nvPr/>
        </p:nvPicPr>
        <p:blipFill>
          <a:blip r:embed="rId15"/>
          <a:srcRect/>
          <a:stretch>
            <a:fillRect/>
          </a:stretch>
        </p:blipFill>
        <p:spPr>
          <a:xfrm>
            <a:off x="4756798" y="6951248"/>
            <a:ext cx="3630834" cy="626564"/>
          </a:xfrm>
          <a:prstGeom prst="rect">
            <a:avLst/>
          </a:prstGeom>
          <a:ln/>
        </p:spPr>
      </p:pic>
      <p:sp>
        <p:nvSpPr>
          <p:cNvPr id="33" name="TextBox 32">
            <a:extLst>
              <a:ext uri="{FF2B5EF4-FFF2-40B4-BE49-F238E27FC236}">
                <a16:creationId xmlns:a16="http://schemas.microsoft.com/office/drawing/2014/main" id="{5387D3C4-49CB-C745-1777-02FAC38B44A7}"/>
              </a:ext>
            </a:extLst>
          </p:cNvPr>
          <p:cNvSpPr txBox="1"/>
          <p:nvPr/>
        </p:nvSpPr>
        <p:spPr>
          <a:xfrm>
            <a:off x="5664072" y="750971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34" name="image42.png">
            <a:extLst>
              <a:ext uri="{FF2B5EF4-FFF2-40B4-BE49-F238E27FC236}">
                <a16:creationId xmlns:a16="http://schemas.microsoft.com/office/drawing/2014/main" id="{569351BB-FC68-02C2-5B90-73BB922D3B32}"/>
              </a:ext>
            </a:extLst>
          </p:cNvPr>
          <p:cNvPicPr/>
          <p:nvPr/>
        </p:nvPicPr>
        <p:blipFill>
          <a:blip r:embed="rId16"/>
          <a:srcRect/>
          <a:stretch>
            <a:fillRect/>
          </a:stretch>
        </p:blipFill>
        <p:spPr>
          <a:xfrm>
            <a:off x="4756798" y="7825506"/>
            <a:ext cx="3602089" cy="695737"/>
          </a:xfrm>
          <a:prstGeom prst="rect">
            <a:avLst/>
          </a:prstGeom>
          <a:ln/>
        </p:spPr>
      </p:pic>
      <p:sp>
        <p:nvSpPr>
          <p:cNvPr id="35" name="TextBox 34">
            <a:extLst>
              <a:ext uri="{FF2B5EF4-FFF2-40B4-BE49-F238E27FC236}">
                <a16:creationId xmlns:a16="http://schemas.microsoft.com/office/drawing/2014/main" id="{CAD8EB24-B3C2-F89D-B6CF-74E9CBEE8057}"/>
              </a:ext>
            </a:extLst>
          </p:cNvPr>
          <p:cNvSpPr txBox="1"/>
          <p:nvPr/>
        </p:nvSpPr>
        <p:spPr>
          <a:xfrm>
            <a:off x="5630245" y="852124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36" name="image55.png">
            <a:extLst>
              <a:ext uri="{FF2B5EF4-FFF2-40B4-BE49-F238E27FC236}">
                <a16:creationId xmlns:a16="http://schemas.microsoft.com/office/drawing/2014/main" id="{F0B88F44-67B8-E4E9-524B-840BACFCB5D1}"/>
              </a:ext>
            </a:extLst>
          </p:cNvPr>
          <p:cNvPicPr/>
          <p:nvPr/>
        </p:nvPicPr>
        <p:blipFill>
          <a:blip r:embed="rId17"/>
          <a:srcRect/>
          <a:stretch>
            <a:fillRect/>
          </a:stretch>
        </p:blipFill>
        <p:spPr>
          <a:xfrm>
            <a:off x="4745556" y="8793034"/>
            <a:ext cx="3630834" cy="630863"/>
          </a:xfrm>
          <a:prstGeom prst="rect">
            <a:avLst/>
          </a:prstGeom>
          <a:ln/>
        </p:spPr>
      </p:pic>
    </p:spTree>
    <p:extLst>
      <p:ext uri="{BB962C8B-B14F-4D97-AF65-F5344CB8AC3E}">
        <p14:creationId xmlns:p14="http://schemas.microsoft.com/office/powerpoint/2010/main" val="3242451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6423065"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5;p35">
            <a:extLst>
              <a:ext uri="{FF2B5EF4-FFF2-40B4-BE49-F238E27FC236}">
                <a16:creationId xmlns:a16="http://schemas.microsoft.com/office/drawing/2014/main" id="{82742067-3815-4CCA-DA57-1ADFC092A805}"/>
              </a:ext>
            </a:extLst>
          </p:cNvPr>
          <p:cNvGrpSpPr/>
          <p:nvPr/>
        </p:nvGrpSpPr>
        <p:grpSpPr>
          <a:xfrm>
            <a:off x="-3723837"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pic>
        <p:nvPicPr>
          <p:cNvPr id="8" name="image71.png">
            <a:extLst>
              <a:ext uri="{FF2B5EF4-FFF2-40B4-BE49-F238E27FC236}">
                <a16:creationId xmlns:a16="http://schemas.microsoft.com/office/drawing/2014/main" id="{C55FCC18-3FAC-5651-DE0E-27AB0A576E82}"/>
              </a:ext>
            </a:extLst>
          </p:cNvPr>
          <p:cNvPicPr/>
          <p:nvPr/>
        </p:nvPicPr>
        <p:blipFill>
          <a:blip r:embed="rId4"/>
          <a:srcRect/>
          <a:stretch>
            <a:fillRect/>
          </a:stretch>
        </p:blipFill>
        <p:spPr>
          <a:xfrm>
            <a:off x="589300" y="1280803"/>
            <a:ext cx="3553034" cy="616772"/>
          </a:xfrm>
          <a:prstGeom prst="rect">
            <a:avLst/>
          </a:prstGeom>
          <a:ln/>
        </p:spPr>
      </p:pic>
      <p:sp>
        <p:nvSpPr>
          <p:cNvPr id="19" name="TextBox 18">
            <a:extLst>
              <a:ext uri="{FF2B5EF4-FFF2-40B4-BE49-F238E27FC236}">
                <a16:creationId xmlns:a16="http://schemas.microsoft.com/office/drawing/2014/main" id="{69156C8B-1C60-B5D1-3E5C-54B63588624A}"/>
              </a:ext>
            </a:extLst>
          </p:cNvPr>
          <p:cNvSpPr txBox="1"/>
          <p:nvPr/>
        </p:nvSpPr>
        <p:spPr>
          <a:xfrm>
            <a:off x="1172368" y="982296"/>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27" name="image45.png">
            <a:extLst>
              <a:ext uri="{FF2B5EF4-FFF2-40B4-BE49-F238E27FC236}">
                <a16:creationId xmlns:a16="http://schemas.microsoft.com/office/drawing/2014/main" id="{A4B82437-29C5-CAC2-8156-21BF92B97482}"/>
              </a:ext>
            </a:extLst>
          </p:cNvPr>
          <p:cNvPicPr/>
          <p:nvPr/>
        </p:nvPicPr>
        <p:blipFill>
          <a:blip r:embed="rId5"/>
          <a:srcRect/>
          <a:stretch>
            <a:fillRect/>
          </a:stretch>
        </p:blipFill>
        <p:spPr>
          <a:xfrm>
            <a:off x="589300" y="2143211"/>
            <a:ext cx="3541327" cy="588565"/>
          </a:xfrm>
          <a:prstGeom prst="rect">
            <a:avLst/>
          </a:prstGeom>
          <a:ln/>
        </p:spPr>
      </p:pic>
      <p:sp>
        <p:nvSpPr>
          <p:cNvPr id="28" name="TextBox 27">
            <a:extLst>
              <a:ext uri="{FF2B5EF4-FFF2-40B4-BE49-F238E27FC236}">
                <a16:creationId xmlns:a16="http://schemas.microsoft.com/office/drawing/2014/main" id="{CE213D1B-5D5A-D501-A6AF-E83D7CCD4879}"/>
              </a:ext>
            </a:extLst>
          </p:cNvPr>
          <p:cNvSpPr txBox="1"/>
          <p:nvPr/>
        </p:nvSpPr>
        <p:spPr>
          <a:xfrm>
            <a:off x="1571624" y="187059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30" name="image33.png">
            <a:extLst>
              <a:ext uri="{FF2B5EF4-FFF2-40B4-BE49-F238E27FC236}">
                <a16:creationId xmlns:a16="http://schemas.microsoft.com/office/drawing/2014/main" id="{5F35D180-FF58-6E34-F33A-F70E6502EF7B}"/>
              </a:ext>
            </a:extLst>
          </p:cNvPr>
          <p:cNvPicPr/>
          <p:nvPr/>
        </p:nvPicPr>
        <p:blipFill>
          <a:blip r:embed="rId6"/>
          <a:srcRect/>
          <a:stretch>
            <a:fillRect/>
          </a:stretch>
        </p:blipFill>
        <p:spPr>
          <a:xfrm>
            <a:off x="601006" y="2996463"/>
            <a:ext cx="3529621" cy="588566"/>
          </a:xfrm>
          <a:prstGeom prst="rect">
            <a:avLst/>
          </a:prstGeom>
          <a:ln/>
        </p:spPr>
      </p:pic>
      <p:sp>
        <p:nvSpPr>
          <p:cNvPr id="34" name="TextBox 33">
            <a:extLst>
              <a:ext uri="{FF2B5EF4-FFF2-40B4-BE49-F238E27FC236}">
                <a16:creationId xmlns:a16="http://schemas.microsoft.com/office/drawing/2014/main" id="{A035B918-7D40-0FCF-BF60-3342BB4810C6}"/>
              </a:ext>
            </a:extLst>
          </p:cNvPr>
          <p:cNvSpPr txBox="1"/>
          <p:nvPr/>
        </p:nvSpPr>
        <p:spPr>
          <a:xfrm>
            <a:off x="1523999" y="2678009"/>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35" name="TextBox 34">
            <a:extLst>
              <a:ext uri="{FF2B5EF4-FFF2-40B4-BE49-F238E27FC236}">
                <a16:creationId xmlns:a16="http://schemas.microsoft.com/office/drawing/2014/main" id="{9FDED03D-BB17-F196-C53B-37ED26F349C1}"/>
              </a:ext>
            </a:extLst>
          </p:cNvPr>
          <p:cNvSpPr txBox="1"/>
          <p:nvPr/>
        </p:nvSpPr>
        <p:spPr>
          <a:xfrm>
            <a:off x="1722549" y="3576160"/>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36" name="image21.png">
            <a:extLst>
              <a:ext uri="{FF2B5EF4-FFF2-40B4-BE49-F238E27FC236}">
                <a16:creationId xmlns:a16="http://schemas.microsoft.com/office/drawing/2014/main" id="{CC0D0A76-6944-5E17-BAAC-A683C443F76E}"/>
              </a:ext>
            </a:extLst>
          </p:cNvPr>
          <p:cNvPicPr/>
          <p:nvPr/>
        </p:nvPicPr>
        <p:blipFill>
          <a:blip r:embed="rId7"/>
          <a:srcRect/>
          <a:stretch>
            <a:fillRect/>
          </a:stretch>
        </p:blipFill>
        <p:spPr>
          <a:xfrm>
            <a:off x="589300" y="3860065"/>
            <a:ext cx="3541327" cy="630863"/>
          </a:xfrm>
          <a:prstGeom prst="rect">
            <a:avLst/>
          </a:prstGeom>
          <a:ln/>
        </p:spPr>
      </p:pic>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39" name="image47.png">
            <a:extLst>
              <a:ext uri="{FF2B5EF4-FFF2-40B4-BE49-F238E27FC236}">
                <a16:creationId xmlns:a16="http://schemas.microsoft.com/office/drawing/2014/main" id="{237FA1DA-31F4-4508-6A0F-ED77AB42CB4C}"/>
              </a:ext>
            </a:extLst>
          </p:cNvPr>
          <p:cNvPicPr/>
          <p:nvPr/>
        </p:nvPicPr>
        <p:blipFill>
          <a:blip r:embed="rId8"/>
          <a:srcRect/>
          <a:stretch>
            <a:fillRect/>
          </a:stretch>
        </p:blipFill>
        <p:spPr>
          <a:xfrm>
            <a:off x="4445351" y="1298088"/>
            <a:ext cx="3630834" cy="461766"/>
          </a:xfrm>
          <a:prstGeom prst="rect">
            <a:avLst/>
          </a:prstGeom>
          <a:ln/>
        </p:spPr>
      </p:pic>
      <p:sp>
        <p:nvSpPr>
          <p:cNvPr id="40" name="TextBox 39">
            <a:extLst>
              <a:ext uri="{FF2B5EF4-FFF2-40B4-BE49-F238E27FC236}">
                <a16:creationId xmlns:a16="http://schemas.microsoft.com/office/drawing/2014/main" id="{C905D7CB-3458-7F58-EBEE-834C4C6D9FC4}"/>
              </a:ext>
            </a:extLst>
          </p:cNvPr>
          <p:cNvSpPr txBox="1"/>
          <p:nvPr/>
        </p:nvSpPr>
        <p:spPr>
          <a:xfrm>
            <a:off x="5330041" y="1739915"/>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41" name="image10.png">
            <a:extLst>
              <a:ext uri="{FF2B5EF4-FFF2-40B4-BE49-F238E27FC236}">
                <a16:creationId xmlns:a16="http://schemas.microsoft.com/office/drawing/2014/main" id="{4CAD6AA3-B423-F3CB-B18E-7B79B242E41B}"/>
              </a:ext>
            </a:extLst>
          </p:cNvPr>
          <p:cNvPicPr/>
          <p:nvPr/>
        </p:nvPicPr>
        <p:blipFill>
          <a:blip r:embed="rId9"/>
          <a:srcRect/>
          <a:stretch>
            <a:fillRect/>
          </a:stretch>
        </p:blipFill>
        <p:spPr>
          <a:xfrm>
            <a:off x="4456593" y="2040035"/>
            <a:ext cx="3630834" cy="626564"/>
          </a:xfrm>
          <a:prstGeom prst="rect">
            <a:avLst/>
          </a:prstGeom>
          <a:ln/>
        </p:spPr>
      </p:pic>
      <p:sp>
        <p:nvSpPr>
          <p:cNvPr id="42" name="TextBox 41">
            <a:extLst>
              <a:ext uri="{FF2B5EF4-FFF2-40B4-BE49-F238E27FC236}">
                <a16:creationId xmlns:a16="http://schemas.microsoft.com/office/drawing/2014/main" id="{5F77A2B6-02D5-4622-FB5B-BBCF8C5B8C3A}"/>
              </a:ext>
            </a:extLst>
          </p:cNvPr>
          <p:cNvSpPr txBox="1"/>
          <p:nvPr/>
        </p:nvSpPr>
        <p:spPr>
          <a:xfrm>
            <a:off x="5363867" y="2598501"/>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43" name="image42.png">
            <a:extLst>
              <a:ext uri="{FF2B5EF4-FFF2-40B4-BE49-F238E27FC236}">
                <a16:creationId xmlns:a16="http://schemas.microsoft.com/office/drawing/2014/main" id="{8E89B57C-28FA-EC78-D475-F8DE00E7B8D1}"/>
              </a:ext>
            </a:extLst>
          </p:cNvPr>
          <p:cNvPicPr/>
          <p:nvPr/>
        </p:nvPicPr>
        <p:blipFill>
          <a:blip r:embed="rId10"/>
          <a:srcRect/>
          <a:stretch>
            <a:fillRect/>
          </a:stretch>
        </p:blipFill>
        <p:spPr>
          <a:xfrm>
            <a:off x="4456593" y="2914293"/>
            <a:ext cx="3602089" cy="695737"/>
          </a:xfrm>
          <a:prstGeom prst="rect">
            <a:avLst/>
          </a:prstGeom>
          <a:ln/>
        </p:spPr>
      </p:pic>
      <p:sp>
        <p:nvSpPr>
          <p:cNvPr id="44" name="TextBox 43">
            <a:extLst>
              <a:ext uri="{FF2B5EF4-FFF2-40B4-BE49-F238E27FC236}">
                <a16:creationId xmlns:a16="http://schemas.microsoft.com/office/drawing/2014/main" id="{5E7EED9B-9EC6-12E4-5934-11BE61C832FD}"/>
              </a:ext>
            </a:extLst>
          </p:cNvPr>
          <p:cNvSpPr txBox="1"/>
          <p:nvPr/>
        </p:nvSpPr>
        <p:spPr>
          <a:xfrm>
            <a:off x="5330040" y="361003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45" name="image55.png">
            <a:extLst>
              <a:ext uri="{FF2B5EF4-FFF2-40B4-BE49-F238E27FC236}">
                <a16:creationId xmlns:a16="http://schemas.microsoft.com/office/drawing/2014/main" id="{FBE2C617-2F50-0742-2270-C50437317A27}"/>
              </a:ext>
            </a:extLst>
          </p:cNvPr>
          <p:cNvPicPr/>
          <p:nvPr/>
        </p:nvPicPr>
        <p:blipFill>
          <a:blip r:embed="rId11"/>
          <a:srcRect/>
          <a:stretch>
            <a:fillRect/>
          </a:stretch>
        </p:blipFill>
        <p:spPr>
          <a:xfrm>
            <a:off x="4445351" y="3881821"/>
            <a:ext cx="3630834" cy="630863"/>
          </a:xfrm>
          <a:prstGeom prst="rect">
            <a:avLst/>
          </a:prstGeom>
          <a:ln/>
        </p:spPr>
      </p:pic>
      <p:sp>
        <p:nvSpPr>
          <p:cNvPr id="61" name="TextBox 60">
            <a:extLst>
              <a:ext uri="{FF2B5EF4-FFF2-40B4-BE49-F238E27FC236}">
                <a16:creationId xmlns:a16="http://schemas.microsoft.com/office/drawing/2014/main" id="{E1CECCC1-FE19-D635-5317-1A7F01161CB8}"/>
              </a:ext>
            </a:extLst>
          </p:cNvPr>
          <p:cNvSpPr txBox="1"/>
          <p:nvPr/>
        </p:nvSpPr>
        <p:spPr>
          <a:xfrm>
            <a:off x="1442783" y="5248242"/>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62" name="TextBox 61">
            <a:extLst>
              <a:ext uri="{FF2B5EF4-FFF2-40B4-BE49-F238E27FC236}">
                <a16:creationId xmlns:a16="http://schemas.microsoft.com/office/drawing/2014/main" id="{BA72F9CF-F320-9A7D-4392-11740132D625}"/>
              </a:ext>
            </a:extLst>
          </p:cNvPr>
          <p:cNvSpPr txBox="1"/>
          <p:nvPr/>
        </p:nvSpPr>
        <p:spPr>
          <a:xfrm>
            <a:off x="1708338" y="785967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63" name="TextBox 62">
            <a:extLst>
              <a:ext uri="{FF2B5EF4-FFF2-40B4-BE49-F238E27FC236}">
                <a16:creationId xmlns:a16="http://schemas.microsoft.com/office/drawing/2014/main" id="{C5B883B5-D0E8-92DF-167D-702A80562F03}"/>
              </a:ext>
            </a:extLst>
          </p:cNvPr>
          <p:cNvSpPr txBox="1"/>
          <p:nvPr/>
        </p:nvSpPr>
        <p:spPr>
          <a:xfrm>
            <a:off x="1432111" y="596731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640" name="TextBox 639">
            <a:extLst>
              <a:ext uri="{FF2B5EF4-FFF2-40B4-BE49-F238E27FC236}">
                <a16:creationId xmlns:a16="http://schemas.microsoft.com/office/drawing/2014/main" id="{6224AA71-639F-7999-5132-F874625A31A8}"/>
              </a:ext>
            </a:extLst>
          </p:cNvPr>
          <p:cNvSpPr txBox="1"/>
          <p:nvPr/>
        </p:nvSpPr>
        <p:spPr>
          <a:xfrm>
            <a:off x="1484963" y="6867219"/>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641" name="TextBox 640">
            <a:extLst>
              <a:ext uri="{FF2B5EF4-FFF2-40B4-BE49-F238E27FC236}">
                <a16:creationId xmlns:a16="http://schemas.microsoft.com/office/drawing/2014/main" id="{5A5F0573-B66D-E7D2-72B4-8BC3619CAA8C}"/>
              </a:ext>
            </a:extLst>
          </p:cNvPr>
          <p:cNvSpPr txBox="1"/>
          <p:nvPr/>
        </p:nvSpPr>
        <p:spPr>
          <a:xfrm>
            <a:off x="5405330" y="5227694"/>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sp>
        <p:nvSpPr>
          <p:cNvPr id="642" name="TextBox 641">
            <a:extLst>
              <a:ext uri="{FF2B5EF4-FFF2-40B4-BE49-F238E27FC236}">
                <a16:creationId xmlns:a16="http://schemas.microsoft.com/office/drawing/2014/main" id="{AAED4351-9D40-84F3-066F-286CEEBEE5D2}"/>
              </a:ext>
            </a:extLst>
          </p:cNvPr>
          <p:cNvSpPr txBox="1"/>
          <p:nvPr/>
        </p:nvSpPr>
        <p:spPr>
          <a:xfrm>
            <a:off x="5371504" y="638261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643" name="TextBox 642">
            <a:extLst>
              <a:ext uri="{FF2B5EF4-FFF2-40B4-BE49-F238E27FC236}">
                <a16:creationId xmlns:a16="http://schemas.microsoft.com/office/drawing/2014/main" id="{E34133F9-5883-ACA0-F1C0-A0A188B69D0A}"/>
              </a:ext>
            </a:extLst>
          </p:cNvPr>
          <p:cNvSpPr txBox="1"/>
          <p:nvPr/>
        </p:nvSpPr>
        <p:spPr>
          <a:xfrm>
            <a:off x="5405330" y="710019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644" name="TextBox 643">
            <a:extLst>
              <a:ext uri="{FF2B5EF4-FFF2-40B4-BE49-F238E27FC236}">
                <a16:creationId xmlns:a16="http://schemas.microsoft.com/office/drawing/2014/main" id="{67DC5F1B-6DA7-C0F1-1C93-FA8A4F6DCB0B}"/>
              </a:ext>
            </a:extLst>
          </p:cNvPr>
          <p:cNvSpPr txBox="1"/>
          <p:nvPr/>
        </p:nvSpPr>
        <p:spPr>
          <a:xfrm>
            <a:off x="5371503" y="785542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645" name="image44.png">
            <a:extLst>
              <a:ext uri="{FF2B5EF4-FFF2-40B4-BE49-F238E27FC236}">
                <a16:creationId xmlns:a16="http://schemas.microsoft.com/office/drawing/2014/main" id="{C07D75D8-B91D-581A-0AA6-93F05EB41B60}"/>
              </a:ext>
            </a:extLst>
          </p:cNvPr>
          <p:cNvPicPr/>
          <p:nvPr/>
        </p:nvPicPr>
        <p:blipFill>
          <a:blip r:embed="rId12"/>
          <a:srcRect/>
          <a:stretch>
            <a:fillRect/>
          </a:stretch>
        </p:blipFill>
        <p:spPr>
          <a:xfrm>
            <a:off x="644776" y="5512216"/>
            <a:ext cx="3539022" cy="513839"/>
          </a:xfrm>
          <a:prstGeom prst="rect">
            <a:avLst/>
          </a:prstGeom>
          <a:ln/>
        </p:spPr>
      </p:pic>
      <p:pic>
        <p:nvPicPr>
          <p:cNvPr id="646" name="image31.png">
            <a:extLst>
              <a:ext uri="{FF2B5EF4-FFF2-40B4-BE49-F238E27FC236}">
                <a16:creationId xmlns:a16="http://schemas.microsoft.com/office/drawing/2014/main" id="{AC09C191-2E39-A15C-C290-D7A1B673C48A}"/>
              </a:ext>
            </a:extLst>
          </p:cNvPr>
          <p:cNvPicPr/>
          <p:nvPr/>
        </p:nvPicPr>
        <p:blipFill>
          <a:blip r:embed="rId13"/>
          <a:srcRect/>
          <a:stretch>
            <a:fillRect/>
          </a:stretch>
        </p:blipFill>
        <p:spPr>
          <a:xfrm>
            <a:off x="662769" y="6241180"/>
            <a:ext cx="3509321" cy="695737"/>
          </a:xfrm>
          <a:prstGeom prst="rect">
            <a:avLst/>
          </a:prstGeom>
          <a:ln/>
        </p:spPr>
      </p:pic>
      <p:pic>
        <p:nvPicPr>
          <p:cNvPr id="647" name="image53.png">
            <a:extLst>
              <a:ext uri="{FF2B5EF4-FFF2-40B4-BE49-F238E27FC236}">
                <a16:creationId xmlns:a16="http://schemas.microsoft.com/office/drawing/2014/main" id="{7806AF31-8FCB-EFAB-3891-EE1B2936C9FA}"/>
              </a:ext>
            </a:extLst>
          </p:cNvPr>
          <p:cNvPicPr/>
          <p:nvPr/>
        </p:nvPicPr>
        <p:blipFill>
          <a:blip r:embed="rId14"/>
          <a:srcRect/>
          <a:stretch>
            <a:fillRect/>
          </a:stretch>
        </p:blipFill>
        <p:spPr>
          <a:xfrm>
            <a:off x="686239" y="7148143"/>
            <a:ext cx="3485851" cy="788910"/>
          </a:xfrm>
          <a:prstGeom prst="rect">
            <a:avLst/>
          </a:prstGeom>
          <a:ln/>
        </p:spPr>
      </p:pic>
      <p:pic>
        <p:nvPicPr>
          <p:cNvPr id="648" name="image56.png">
            <a:extLst>
              <a:ext uri="{FF2B5EF4-FFF2-40B4-BE49-F238E27FC236}">
                <a16:creationId xmlns:a16="http://schemas.microsoft.com/office/drawing/2014/main" id="{E00ECBE9-8387-4F62-5507-6FBE32AC78B5}"/>
              </a:ext>
            </a:extLst>
          </p:cNvPr>
          <p:cNvPicPr/>
          <p:nvPr/>
        </p:nvPicPr>
        <p:blipFill>
          <a:blip r:embed="rId15"/>
          <a:srcRect/>
          <a:stretch>
            <a:fillRect/>
          </a:stretch>
        </p:blipFill>
        <p:spPr>
          <a:xfrm>
            <a:off x="4486814" y="5484913"/>
            <a:ext cx="3642076" cy="950831"/>
          </a:xfrm>
          <a:prstGeom prst="rect">
            <a:avLst/>
          </a:prstGeom>
          <a:ln/>
        </p:spPr>
      </p:pic>
      <p:pic>
        <p:nvPicPr>
          <p:cNvPr id="649" name="image1.png">
            <a:extLst>
              <a:ext uri="{FF2B5EF4-FFF2-40B4-BE49-F238E27FC236}">
                <a16:creationId xmlns:a16="http://schemas.microsoft.com/office/drawing/2014/main" id="{4B34A6FC-1D62-760D-E13B-F3D6C7246E64}"/>
              </a:ext>
            </a:extLst>
          </p:cNvPr>
          <p:cNvPicPr/>
          <p:nvPr/>
        </p:nvPicPr>
        <p:blipFill>
          <a:blip r:embed="rId16"/>
          <a:srcRect/>
          <a:stretch>
            <a:fillRect/>
          </a:stretch>
        </p:blipFill>
        <p:spPr>
          <a:xfrm>
            <a:off x="4475107" y="6655525"/>
            <a:ext cx="3653783" cy="505211"/>
          </a:xfrm>
          <a:prstGeom prst="rect">
            <a:avLst/>
          </a:prstGeom>
          <a:ln/>
        </p:spPr>
      </p:pic>
      <p:pic>
        <p:nvPicPr>
          <p:cNvPr id="650" name="image58.png">
            <a:extLst>
              <a:ext uri="{FF2B5EF4-FFF2-40B4-BE49-F238E27FC236}">
                <a16:creationId xmlns:a16="http://schemas.microsoft.com/office/drawing/2014/main" id="{9F79F489-5E39-891D-8CA2-E36CE06E0B77}"/>
              </a:ext>
            </a:extLst>
          </p:cNvPr>
          <p:cNvPicPr/>
          <p:nvPr/>
        </p:nvPicPr>
        <p:blipFill>
          <a:blip r:embed="rId17"/>
          <a:srcRect/>
          <a:stretch>
            <a:fillRect/>
          </a:stretch>
        </p:blipFill>
        <p:spPr>
          <a:xfrm>
            <a:off x="4428151" y="7380517"/>
            <a:ext cx="3700739" cy="529958"/>
          </a:xfrm>
          <a:prstGeom prst="rect">
            <a:avLst/>
          </a:prstGeom>
          <a:ln/>
        </p:spPr>
      </p:pic>
      <p:pic>
        <p:nvPicPr>
          <p:cNvPr id="651" name="image63.png">
            <a:extLst>
              <a:ext uri="{FF2B5EF4-FFF2-40B4-BE49-F238E27FC236}">
                <a16:creationId xmlns:a16="http://schemas.microsoft.com/office/drawing/2014/main" id="{A872488D-B55A-F985-FCCB-C62A4C3788BA}"/>
              </a:ext>
            </a:extLst>
          </p:cNvPr>
          <p:cNvPicPr/>
          <p:nvPr/>
        </p:nvPicPr>
        <p:blipFill>
          <a:blip r:embed="rId18"/>
          <a:srcRect/>
          <a:stretch>
            <a:fillRect/>
          </a:stretch>
        </p:blipFill>
        <p:spPr>
          <a:xfrm>
            <a:off x="4475107" y="8153004"/>
            <a:ext cx="3642541" cy="529958"/>
          </a:xfrm>
          <a:prstGeom prst="rect">
            <a:avLst/>
          </a:prstGeom>
          <a:ln/>
        </p:spPr>
      </p:pic>
      <p:pic>
        <p:nvPicPr>
          <p:cNvPr id="652" name="image29.png">
            <a:extLst>
              <a:ext uri="{FF2B5EF4-FFF2-40B4-BE49-F238E27FC236}">
                <a16:creationId xmlns:a16="http://schemas.microsoft.com/office/drawing/2014/main" id="{89365A93-C930-3580-48FF-738FF372A2C0}"/>
              </a:ext>
            </a:extLst>
          </p:cNvPr>
          <p:cNvPicPr/>
          <p:nvPr/>
        </p:nvPicPr>
        <p:blipFill>
          <a:blip r:embed="rId19"/>
          <a:srcRect/>
          <a:stretch>
            <a:fillRect/>
          </a:stretch>
        </p:blipFill>
        <p:spPr>
          <a:xfrm>
            <a:off x="678666" y="8132202"/>
            <a:ext cx="3485851" cy="647831"/>
          </a:xfrm>
          <a:prstGeom prst="rect">
            <a:avLst/>
          </a:prstGeom>
          <a:ln/>
        </p:spPr>
      </p:pic>
    </p:spTree>
    <p:extLst>
      <p:ext uri="{BB962C8B-B14F-4D97-AF65-F5344CB8AC3E}">
        <p14:creationId xmlns:p14="http://schemas.microsoft.com/office/powerpoint/2010/main" val="3429744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401320" y="1002844"/>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28" name="TextBox 27">
            <a:extLst>
              <a:ext uri="{FF2B5EF4-FFF2-40B4-BE49-F238E27FC236}">
                <a16:creationId xmlns:a16="http://schemas.microsoft.com/office/drawing/2014/main" id="{CE213D1B-5D5A-D501-A6AF-E83D7CCD4879}"/>
              </a:ext>
            </a:extLst>
          </p:cNvPr>
          <p:cNvSpPr txBox="1"/>
          <p:nvPr/>
        </p:nvSpPr>
        <p:spPr>
          <a:xfrm>
            <a:off x="1666875" y="3614277"/>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390648" y="1721913"/>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35" name="TextBox 34">
            <a:extLst>
              <a:ext uri="{FF2B5EF4-FFF2-40B4-BE49-F238E27FC236}">
                <a16:creationId xmlns:a16="http://schemas.microsoft.com/office/drawing/2014/main" id="{9FDED03D-BB17-F196-C53B-37ED26F349C1}"/>
              </a:ext>
            </a:extLst>
          </p:cNvPr>
          <p:cNvSpPr txBox="1"/>
          <p:nvPr/>
        </p:nvSpPr>
        <p:spPr>
          <a:xfrm>
            <a:off x="1443500" y="262182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30041" y="213722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42" name="TextBox 41">
            <a:extLst>
              <a:ext uri="{FF2B5EF4-FFF2-40B4-BE49-F238E27FC236}">
                <a16:creationId xmlns:a16="http://schemas.microsoft.com/office/drawing/2014/main" id="{5F77A2B6-02D5-4622-FB5B-BBCF8C5B8C3A}"/>
              </a:ext>
            </a:extLst>
          </p:cNvPr>
          <p:cNvSpPr txBox="1"/>
          <p:nvPr/>
        </p:nvSpPr>
        <p:spPr>
          <a:xfrm>
            <a:off x="5363867" y="285479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44" name="TextBox 43">
            <a:extLst>
              <a:ext uri="{FF2B5EF4-FFF2-40B4-BE49-F238E27FC236}">
                <a16:creationId xmlns:a16="http://schemas.microsoft.com/office/drawing/2014/main" id="{5E7EED9B-9EC6-12E4-5934-11BE61C832FD}"/>
              </a:ext>
            </a:extLst>
          </p:cNvPr>
          <p:cNvSpPr txBox="1"/>
          <p:nvPr/>
        </p:nvSpPr>
        <p:spPr>
          <a:xfrm>
            <a:off x="5330040" y="361003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2" name="image71.png">
            <a:extLst>
              <a:ext uri="{FF2B5EF4-FFF2-40B4-BE49-F238E27FC236}">
                <a16:creationId xmlns:a16="http://schemas.microsoft.com/office/drawing/2014/main" id="{F9C7E239-E4D6-D5E0-3C2E-89DA3E707A7F}"/>
              </a:ext>
            </a:extLst>
          </p:cNvPr>
          <p:cNvPicPr/>
          <p:nvPr/>
        </p:nvPicPr>
        <p:blipFill>
          <a:blip r:embed="rId4"/>
          <a:srcRect/>
          <a:stretch>
            <a:fillRect/>
          </a:stretch>
        </p:blipFill>
        <p:spPr>
          <a:xfrm>
            <a:off x="589300" y="-4094266"/>
            <a:ext cx="3553034" cy="616772"/>
          </a:xfrm>
          <a:prstGeom prst="rect">
            <a:avLst/>
          </a:prstGeom>
          <a:ln/>
        </p:spPr>
      </p:pic>
      <p:sp>
        <p:nvSpPr>
          <p:cNvPr id="3" name="TextBox 2">
            <a:extLst>
              <a:ext uri="{FF2B5EF4-FFF2-40B4-BE49-F238E27FC236}">
                <a16:creationId xmlns:a16="http://schemas.microsoft.com/office/drawing/2014/main" id="{F83D93D1-BE14-C457-6471-E8791E3684DC}"/>
              </a:ext>
            </a:extLst>
          </p:cNvPr>
          <p:cNvSpPr txBox="1"/>
          <p:nvPr/>
        </p:nvSpPr>
        <p:spPr>
          <a:xfrm>
            <a:off x="1172368" y="-4392773"/>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Chi Tiết Phiếu Đổi</a:t>
            </a:r>
            <a:endParaRPr lang="en-US" sz="1050" u="none" strike="noStrike">
              <a:effectLst/>
              <a:latin typeface="Oswald Light" pitchFamily="2" charset="0"/>
              <a:ea typeface="Calibri" panose="020F0502020204030204" pitchFamily="34" charset="0"/>
            </a:endParaRPr>
          </a:p>
        </p:txBody>
      </p:sp>
      <p:pic>
        <p:nvPicPr>
          <p:cNvPr id="4" name="image45.png">
            <a:extLst>
              <a:ext uri="{FF2B5EF4-FFF2-40B4-BE49-F238E27FC236}">
                <a16:creationId xmlns:a16="http://schemas.microsoft.com/office/drawing/2014/main" id="{2D357D03-A1C0-11D9-3730-E45054192FE5}"/>
              </a:ext>
            </a:extLst>
          </p:cNvPr>
          <p:cNvPicPr/>
          <p:nvPr/>
        </p:nvPicPr>
        <p:blipFill>
          <a:blip r:embed="rId5"/>
          <a:srcRect/>
          <a:stretch>
            <a:fillRect/>
          </a:stretch>
        </p:blipFill>
        <p:spPr>
          <a:xfrm>
            <a:off x="589300" y="-3231858"/>
            <a:ext cx="3541327" cy="588565"/>
          </a:xfrm>
          <a:prstGeom prst="rect">
            <a:avLst/>
          </a:prstGeom>
          <a:ln/>
        </p:spPr>
      </p:pic>
      <p:sp>
        <p:nvSpPr>
          <p:cNvPr id="5" name="TextBox 4">
            <a:extLst>
              <a:ext uri="{FF2B5EF4-FFF2-40B4-BE49-F238E27FC236}">
                <a16:creationId xmlns:a16="http://schemas.microsoft.com/office/drawing/2014/main" id="{2E85716A-BD0D-9E74-3E63-A055B49A75CF}"/>
              </a:ext>
            </a:extLst>
          </p:cNvPr>
          <p:cNvSpPr txBox="1"/>
          <p:nvPr/>
        </p:nvSpPr>
        <p:spPr>
          <a:xfrm>
            <a:off x="1571624" y="-3504474"/>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Phiếu Đổi</a:t>
            </a:r>
            <a:endParaRPr lang="en-US" sz="1050" u="none" strike="noStrike">
              <a:effectLst/>
              <a:latin typeface="Oswald Light" pitchFamily="2" charset="0"/>
              <a:ea typeface="Calibri" panose="020F0502020204030204" pitchFamily="34" charset="0"/>
            </a:endParaRPr>
          </a:p>
        </p:txBody>
      </p:sp>
      <p:pic>
        <p:nvPicPr>
          <p:cNvPr id="6" name="image33.png">
            <a:extLst>
              <a:ext uri="{FF2B5EF4-FFF2-40B4-BE49-F238E27FC236}">
                <a16:creationId xmlns:a16="http://schemas.microsoft.com/office/drawing/2014/main" id="{EF17E74C-5F27-2DFD-1574-F2A0D09678A9}"/>
              </a:ext>
            </a:extLst>
          </p:cNvPr>
          <p:cNvPicPr/>
          <p:nvPr/>
        </p:nvPicPr>
        <p:blipFill>
          <a:blip r:embed="rId6"/>
          <a:srcRect/>
          <a:stretch>
            <a:fillRect/>
          </a:stretch>
        </p:blipFill>
        <p:spPr>
          <a:xfrm>
            <a:off x="601006" y="-2378606"/>
            <a:ext cx="3529621" cy="588566"/>
          </a:xfrm>
          <a:prstGeom prst="rect">
            <a:avLst/>
          </a:prstGeom>
          <a:ln/>
        </p:spPr>
      </p:pic>
      <p:sp>
        <p:nvSpPr>
          <p:cNvPr id="7" name="TextBox 6">
            <a:extLst>
              <a:ext uri="{FF2B5EF4-FFF2-40B4-BE49-F238E27FC236}">
                <a16:creationId xmlns:a16="http://schemas.microsoft.com/office/drawing/2014/main" id="{C2FA236B-762E-423E-C264-EEDD53652321}"/>
              </a:ext>
            </a:extLst>
          </p:cNvPr>
          <p:cNvSpPr txBox="1"/>
          <p:nvPr/>
        </p:nvSpPr>
        <p:spPr>
          <a:xfrm>
            <a:off x="1523999" y="-2697060"/>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kê_Sản phẩm</a:t>
            </a:r>
            <a:endParaRPr lang="en-US" sz="1050" u="none" strike="noStrike">
              <a:effectLst/>
              <a:latin typeface="Oswald Light" pitchFamily="2" charset="0"/>
              <a:ea typeface="Calibri" panose="020F0502020204030204" pitchFamily="34" charset="0"/>
            </a:endParaRPr>
          </a:p>
        </p:txBody>
      </p:sp>
      <p:sp>
        <p:nvSpPr>
          <p:cNvPr id="9" name="TextBox 8">
            <a:extLst>
              <a:ext uri="{FF2B5EF4-FFF2-40B4-BE49-F238E27FC236}">
                <a16:creationId xmlns:a16="http://schemas.microsoft.com/office/drawing/2014/main" id="{D91DB731-5386-B179-C87E-AD8A16689C74}"/>
              </a:ext>
            </a:extLst>
          </p:cNvPr>
          <p:cNvSpPr txBox="1"/>
          <p:nvPr/>
        </p:nvSpPr>
        <p:spPr>
          <a:xfrm>
            <a:off x="1722549" y="-1798909"/>
            <a:ext cx="1510079" cy="305661"/>
          </a:xfrm>
          <a:prstGeom prst="rect">
            <a:avLst/>
          </a:prstGeom>
          <a:noFill/>
        </p:spPr>
        <p:txBody>
          <a:bodyPr wrap="square">
            <a:spAutoFit/>
          </a:bodyPr>
          <a:lstStyle/>
          <a:p>
            <a:pPr lvl="1" algn="just">
              <a:lnSpc>
                <a:spcPct val="150000"/>
              </a:lnSpc>
              <a:spcAft>
                <a:spcPts val="600"/>
              </a:spcAft>
            </a:pPr>
            <a:r>
              <a:rPr lang="en-US" sz="1050">
                <a:latin typeface="Oswald Light" pitchFamily="2" charset="0"/>
                <a:ea typeface="Calibri" panose="020F0502020204030204" pitchFamily="34" charset="0"/>
              </a:rPr>
              <a:t>Chi Tiết Kiểm Kê </a:t>
            </a:r>
            <a:endParaRPr lang="en-US" sz="1050" u="none" strike="noStrike">
              <a:effectLst/>
              <a:latin typeface="Oswald Light" pitchFamily="2" charset="0"/>
              <a:ea typeface="Calibri" panose="020F0502020204030204" pitchFamily="34" charset="0"/>
            </a:endParaRPr>
          </a:p>
        </p:txBody>
      </p:sp>
      <p:pic>
        <p:nvPicPr>
          <p:cNvPr id="10" name="image21.png">
            <a:extLst>
              <a:ext uri="{FF2B5EF4-FFF2-40B4-BE49-F238E27FC236}">
                <a16:creationId xmlns:a16="http://schemas.microsoft.com/office/drawing/2014/main" id="{2FF8B4AC-2CEF-ADAC-A19E-BD2A21EF59B2}"/>
              </a:ext>
            </a:extLst>
          </p:cNvPr>
          <p:cNvPicPr/>
          <p:nvPr/>
        </p:nvPicPr>
        <p:blipFill>
          <a:blip r:embed="rId7"/>
          <a:srcRect/>
          <a:stretch>
            <a:fillRect/>
          </a:stretch>
        </p:blipFill>
        <p:spPr>
          <a:xfrm>
            <a:off x="589300" y="-1515004"/>
            <a:ext cx="3541327" cy="630863"/>
          </a:xfrm>
          <a:prstGeom prst="rect">
            <a:avLst/>
          </a:prstGeom>
          <a:ln/>
        </p:spPr>
      </p:pic>
      <p:sp>
        <p:nvSpPr>
          <p:cNvPr id="11" name="TextBox 10">
            <a:extLst>
              <a:ext uri="{FF2B5EF4-FFF2-40B4-BE49-F238E27FC236}">
                <a16:creationId xmlns:a16="http://schemas.microsoft.com/office/drawing/2014/main" id="{FDE0D9DB-28AC-C532-B0D8-DD3E5C4D9521}"/>
              </a:ext>
            </a:extLst>
          </p:cNvPr>
          <p:cNvSpPr txBox="1"/>
          <p:nvPr/>
        </p:nvSpPr>
        <p:spPr>
          <a:xfrm>
            <a:off x="5363867" y="-439277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Kiểm Kê </a:t>
            </a:r>
            <a:endParaRPr lang="en-US" sz="1050" u="none" strike="noStrike">
              <a:effectLst/>
              <a:latin typeface="Oswald Light" pitchFamily="2" charset="0"/>
              <a:ea typeface="Calibri" panose="020F0502020204030204" pitchFamily="34" charset="0"/>
            </a:endParaRPr>
          </a:p>
        </p:txBody>
      </p:sp>
      <p:pic>
        <p:nvPicPr>
          <p:cNvPr id="17" name="image47.png">
            <a:extLst>
              <a:ext uri="{FF2B5EF4-FFF2-40B4-BE49-F238E27FC236}">
                <a16:creationId xmlns:a16="http://schemas.microsoft.com/office/drawing/2014/main" id="{A183B9F3-E9B2-7503-8103-0162E33DEA40}"/>
              </a:ext>
            </a:extLst>
          </p:cNvPr>
          <p:cNvPicPr/>
          <p:nvPr/>
        </p:nvPicPr>
        <p:blipFill>
          <a:blip r:embed="rId8"/>
          <a:srcRect/>
          <a:stretch>
            <a:fillRect/>
          </a:stretch>
        </p:blipFill>
        <p:spPr>
          <a:xfrm>
            <a:off x="4445351" y="-4076981"/>
            <a:ext cx="3630834" cy="461766"/>
          </a:xfrm>
          <a:prstGeom prst="rect">
            <a:avLst/>
          </a:prstGeom>
          <a:ln/>
        </p:spPr>
      </p:pic>
      <p:sp>
        <p:nvSpPr>
          <p:cNvPr id="18" name="TextBox 17">
            <a:extLst>
              <a:ext uri="{FF2B5EF4-FFF2-40B4-BE49-F238E27FC236}">
                <a16:creationId xmlns:a16="http://schemas.microsoft.com/office/drawing/2014/main" id="{8D6915CF-0D2C-2EE3-01A9-820FA96121A8}"/>
              </a:ext>
            </a:extLst>
          </p:cNvPr>
          <p:cNvSpPr txBox="1"/>
          <p:nvPr/>
        </p:nvSpPr>
        <p:spPr>
          <a:xfrm>
            <a:off x="5330041" y="-3635154"/>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Nhập</a:t>
            </a:r>
            <a:endParaRPr lang="en-US" sz="1050" u="none" strike="noStrike">
              <a:effectLst/>
              <a:latin typeface="Oswald Light" pitchFamily="2" charset="0"/>
              <a:ea typeface="Calibri" panose="020F0502020204030204" pitchFamily="34" charset="0"/>
            </a:endParaRPr>
          </a:p>
        </p:txBody>
      </p:sp>
      <p:pic>
        <p:nvPicPr>
          <p:cNvPr id="26" name="image10.png">
            <a:extLst>
              <a:ext uri="{FF2B5EF4-FFF2-40B4-BE49-F238E27FC236}">
                <a16:creationId xmlns:a16="http://schemas.microsoft.com/office/drawing/2014/main" id="{36ABA4BA-0110-23AD-1D60-836B27776C39}"/>
              </a:ext>
            </a:extLst>
          </p:cNvPr>
          <p:cNvPicPr/>
          <p:nvPr/>
        </p:nvPicPr>
        <p:blipFill>
          <a:blip r:embed="rId9"/>
          <a:srcRect/>
          <a:stretch>
            <a:fillRect/>
          </a:stretch>
        </p:blipFill>
        <p:spPr>
          <a:xfrm>
            <a:off x="4456593" y="-3335034"/>
            <a:ext cx="3630834" cy="626564"/>
          </a:xfrm>
          <a:prstGeom prst="rect">
            <a:avLst/>
          </a:prstGeom>
          <a:ln/>
        </p:spPr>
      </p:pic>
      <p:sp>
        <p:nvSpPr>
          <p:cNvPr id="29" name="TextBox 28">
            <a:extLst>
              <a:ext uri="{FF2B5EF4-FFF2-40B4-BE49-F238E27FC236}">
                <a16:creationId xmlns:a16="http://schemas.microsoft.com/office/drawing/2014/main" id="{DC8F08A4-BBFC-4527-7911-4F70140595EA}"/>
              </a:ext>
            </a:extLst>
          </p:cNvPr>
          <p:cNvSpPr txBox="1"/>
          <p:nvPr/>
        </p:nvSpPr>
        <p:spPr>
          <a:xfrm>
            <a:off x="5363867" y="-277656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Nhập</a:t>
            </a:r>
            <a:endParaRPr lang="en-US" sz="1050" u="none" strike="noStrike">
              <a:effectLst/>
              <a:latin typeface="Oswald Light" pitchFamily="2" charset="0"/>
              <a:ea typeface="Calibri" panose="020F0502020204030204" pitchFamily="34" charset="0"/>
            </a:endParaRPr>
          </a:p>
        </p:txBody>
      </p:sp>
      <p:pic>
        <p:nvPicPr>
          <p:cNvPr id="32" name="image42.png">
            <a:extLst>
              <a:ext uri="{FF2B5EF4-FFF2-40B4-BE49-F238E27FC236}">
                <a16:creationId xmlns:a16="http://schemas.microsoft.com/office/drawing/2014/main" id="{861EE753-86EF-89BD-BFDC-3EB568457342}"/>
              </a:ext>
            </a:extLst>
          </p:cNvPr>
          <p:cNvPicPr/>
          <p:nvPr/>
        </p:nvPicPr>
        <p:blipFill>
          <a:blip r:embed="rId10"/>
          <a:srcRect/>
          <a:stretch>
            <a:fillRect/>
          </a:stretch>
        </p:blipFill>
        <p:spPr>
          <a:xfrm>
            <a:off x="4456593" y="-2460776"/>
            <a:ext cx="3602089" cy="695737"/>
          </a:xfrm>
          <a:prstGeom prst="rect">
            <a:avLst/>
          </a:prstGeom>
          <a:ln/>
        </p:spPr>
      </p:pic>
      <p:sp>
        <p:nvSpPr>
          <p:cNvPr id="33" name="TextBox 32">
            <a:extLst>
              <a:ext uri="{FF2B5EF4-FFF2-40B4-BE49-F238E27FC236}">
                <a16:creationId xmlns:a16="http://schemas.microsoft.com/office/drawing/2014/main" id="{D8EF0100-BFFA-FF20-4826-40D9F8F531F6}"/>
              </a:ext>
            </a:extLst>
          </p:cNvPr>
          <p:cNvSpPr txBox="1"/>
          <p:nvPr/>
        </p:nvSpPr>
        <p:spPr>
          <a:xfrm>
            <a:off x="5330040" y="-1765039"/>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Trả</a:t>
            </a:r>
            <a:endParaRPr lang="en-US" sz="1050" u="none" strike="noStrike">
              <a:effectLst/>
              <a:latin typeface="Oswald Light" pitchFamily="2" charset="0"/>
              <a:ea typeface="Calibri" panose="020F0502020204030204" pitchFamily="34" charset="0"/>
            </a:endParaRPr>
          </a:p>
        </p:txBody>
      </p:sp>
      <p:pic>
        <p:nvPicPr>
          <p:cNvPr id="37" name="image55.png">
            <a:extLst>
              <a:ext uri="{FF2B5EF4-FFF2-40B4-BE49-F238E27FC236}">
                <a16:creationId xmlns:a16="http://schemas.microsoft.com/office/drawing/2014/main" id="{D97CC5C0-B62C-A019-72F6-73C4857C616B}"/>
              </a:ext>
            </a:extLst>
          </p:cNvPr>
          <p:cNvPicPr/>
          <p:nvPr/>
        </p:nvPicPr>
        <p:blipFill>
          <a:blip r:embed="rId11"/>
          <a:srcRect/>
          <a:stretch>
            <a:fillRect/>
          </a:stretch>
        </p:blipFill>
        <p:spPr>
          <a:xfrm>
            <a:off x="4445351" y="-1493248"/>
            <a:ext cx="3630834" cy="630863"/>
          </a:xfrm>
          <a:prstGeom prst="rect">
            <a:avLst/>
          </a:prstGeom>
          <a:ln/>
        </p:spPr>
      </p:pic>
      <p:pic>
        <p:nvPicPr>
          <p:cNvPr id="46" name="image44.png">
            <a:extLst>
              <a:ext uri="{FF2B5EF4-FFF2-40B4-BE49-F238E27FC236}">
                <a16:creationId xmlns:a16="http://schemas.microsoft.com/office/drawing/2014/main" id="{564F92B3-FC2D-BE62-3D8D-D56875DE3582}"/>
              </a:ext>
            </a:extLst>
          </p:cNvPr>
          <p:cNvPicPr/>
          <p:nvPr/>
        </p:nvPicPr>
        <p:blipFill>
          <a:blip r:embed="rId12"/>
          <a:srcRect/>
          <a:stretch>
            <a:fillRect/>
          </a:stretch>
        </p:blipFill>
        <p:spPr>
          <a:xfrm>
            <a:off x="603313" y="1266818"/>
            <a:ext cx="3539022" cy="513839"/>
          </a:xfrm>
          <a:prstGeom prst="rect">
            <a:avLst/>
          </a:prstGeom>
          <a:ln/>
        </p:spPr>
      </p:pic>
      <p:pic>
        <p:nvPicPr>
          <p:cNvPr id="47" name="image31.png">
            <a:extLst>
              <a:ext uri="{FF2B5EF4-FFF2-40B4-BE49-F238E27FC236}">
                <a16:creationId xmlns:a16="http://schemas.microsoft.com/office/drawing/2014/main" id="{BD22C7BE-65A9-FDF4-ADE8-26F31A0C50BC}"/>
              </a:ext>
            </a:extLst>
          </p:cNvPr>
          <p:cNvPicPr/>
          <p:nvPr/>
        </p:nvPicPr>
        <p:blipFill>
          <a:blip r:embed="rId13"/>
          <a:srcRect/>
          <a:stretch>
            <a:fillRect/>
          </a:stretch>
        </p:blipFill>
        <p:spPr>
          <a:xfrm>
            <a:off x="621306" y="1995782"/>
            <a:ext cx="3509321" cy="695737"/>
          </a:xfrm>
          <a:prstGeom prst="rect">
            <a:avLst/>
          </a:prstGeom>
          <a:ln/>
        </p:spPr>
      </p:pic>
      <p:pic>
        <p:nvPicPr>
          <p:cNvPr id="48" name="image53.png">
            <a:extLst>
              <a:ext uri="{FF2B5EF4-FFF2-40B4-BE49-F238E27FC236}">
                <a16:creationId xmlns:a16="http://schemas.microsoft.com/office/drawing/2014/main" id="{AC02FAC8-C55A-A06A-955D-B97587552AA3}"/>
              </a:ext>
            </a:extLst>
          </p:cNvPr>
          <p:cNvPicPr/>
          <p:nvPr/>
        </p:nvPicPr>
        <p:blipFill>
          <a:blip r:embed="rId14"/>
          <a:srcRect/>
          <a:stretch>
            <a:fillRect/>
          </a:stretch>
        </p:blipFill>
        <p:spPr>
          <a:xfrm>
            <a:off x="644776" y="2902745"/>
            <a:ext cx="3485851" cy="788910"/>
          </a:xfrm>
          <a:prstGeom prst="rect">
            <a:avLst/>
          </a:prstGeom>
          <a:ln/>
        </p:spPr>
      </p:pic>
      <p:pic>
        <p:nvPicPr>
          <p:cNvPr id="49" name="image56.png">
            <a:extLst>
              <a:ext uri="{FF2B5EF4-FFF2-40B4-BE49-F238E27FC236}">
                <a16:creationId xmlns:a16="http://schemas.microsoft.com/office/drawing/2014/main" id="{054DC984-C749-E41C-3548-9DFF46770F31}"/>
              </a:ext>
            </a:extLst>
          </p:cNvPr>
          <p:cNvPicPr/>
          <p:nvPr/>
        </p:nvPicPr>
        <p:blipFill>
          <a:blip r:embed="rId15"/>
          <a:srcRect/>
          <a:stretch>
            <a:fillRect/>
          </a:stretch>
        </p:blipFill>
        <p:spPr>
          <a:xfrm>
            <a:off x="4445351" y="1239515"/>
            <a:ext cx="3642076" cy="950831"/>
          </a:xfrm>
          <a:prstGeom prst="rect">
            <a:avLst/>
          </a:prstGeom>
          <a:ln/>
        </p:spPr>
      </p:pic>
      <p:pic>
        <p:nvPicPr>
          <p:cNvPr id="50" name="image1.png">
            <a:extLst>
              <a:ext uri="{FF2B5EF4-FFF2-40B4-BE49-F238E27FC236}">
                <a16:creationId xmlns:a16="http://schemas.microsoft.com/office/drawing/2014/main" id="{D6716BE6-BFAC-DC78-AD16-056CC6F5C0EE}"/>
              </a:ext>
            </a:extLst>
          </p:cNvPr>
          <p:cNvPicPr/>
          <p:nvPr/>
        </p:nvPicPr>
        <p:blipFill>
          <a:blip r:embed="rId16"/>
          <a:srcRect/>
          <a:stretch>
            <a:fillRect/>
          </a:stretch>
        </p:blipFill>
        <p:spPr>
          <a:xfrm>
            <a:off x="4433644" y="2410127"/>
            <a:ext cx="3653783" cy="505211"/>
          </a:xfrm>
          <a:prstGeom prst="rect">
            <a:avLst/>
          </a:prstGeom>
          <a:ln/>
        </p:spPr>
      </p:pic>
      <p:pic>
        <p:nvPicPr>
          <p:cNvPr id="51" name="image58.png">
            <a:extLst>
              <a:ext uri="{FF2B5EF4-FFF2-40B4-BE49-F238E27FC236}">
                <a16:creationId xmlns:a16="http://schemas.microsoft.com/office/drawing/2014/main" id="{2D4CC310-4FB9-6D47-BBA4-24D927CA199B}"/>
              </a:ext>
            </a:extLst>
          </p:cNvPr>
          <p:cNvPicPr/>
          <p:nvPr/>
        </p:nvPicPr>
        <p:blipFill>
          <a:blip r:embed="rId17"/>
          <a:srcRect/>
          <a:stretch>
            <a:fillRect/>
          </a:stretch>
        </p:blipFill>
        <p:spPr>
          <a:xfrm>
            <a:off x="4386688" y="3135119"/>
            <a:ext cx="3700739" cy="529958"/>
          </a:xfrm>
          <a:prstGeom prst="rect">
            <a:avLst/>
          </a:prstGeom>
          <a:ln/>
        </p:spPr>
      </p:pic>
      <p:pic>
        <p:nvPicPr>
          <p:cNvPr id="52" name="image63.png">
            <a:extLst>
              <a:ext uri="{FF2B5EF4-FFF2-40B4-BE49-F238E27FC236}">
                <a16:creationId xmlns:a16="http://schemas.microsoft.com/office/drawing/2014/main" id="{559193D8-D59F-44BA-3A37-EEDAE01D81FB}"/>
              </a:ext>
            </a:extLst>
          </p:cNvPr>
          <p:cNvPicPr/>
          <p:nvPr/>
        </p:nvPicPr>
        <p:blipFill>
          <a:blip r:embed="rId18"/>
          <a:srcRect/>
          <a:stretch>
            <a:fillRect/>
          </a:stretch>
        </p:blipFill>
        <p:spPr>
          <a:xfrm>
            <a:off x="4433644" y="3907606"/>
            <a:ext cx="3642541" cy="529958"/>
          </a:xfrm>
          <a:prstGeom prst="rect">
            <a:avLst/>
          </a:prstGeom>
          <a:ln/>
        </p:spPr>
      </p:pic>
      <p:pic>
        <p:nvPicPr>
          <p:cNvPr id="644" name="image29.png">
            <a:extLst>
              <a:ext uri="{FF2B5EF4-FFF2-40B4-BE49-F238E27FC236}">
                <a16:creationId xmlns:a16="http://schemas.microsoft.com/office/drawing/2014/main" id="{A53F633C-6683-C3E0-FEEC-68F6C4C90B45}"/>
              </a:ext>
            </a:extLst>
          </p:cNvPr>
          <p:cNvPicPr/>
          <p:nvPr/>
        </p:nvPicPr>
        <p:blipFill>
          <a:blip r:embed="rId19"/>
          <a:srcRect/>
          <a:stretch>
            <a:fillRect/>
          </a:stretch>
        </p:blipFill>
        <p:spPr>
          <a:xfrm>
            <a:off x="637203" y="3886804"/>
            <a:ext cx="3485851" cy="647831"/>
          </a:xfrm>
          <a:prstGeom prst="rect">
            <a:avLst/>
          </a:prstGeom>
          <a:ln/>
        </p:spPr>
      </p:pic>
    </p:spTree>
    <p:extLst>
      <p:ext uri="{BB962C8B-B14F-4D97-AF65-F5344CB8AC3E}">
        <p14:creationId xmlns:p14="http://schemas.microsoft.com/office/powerpoint/2010/main" val="302551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169092" y="1002844"/>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Phiên Bản Sản Phẩm</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390648" y="2375060"/>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Sản Phẩm</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Ram</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30041" y="166478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Rom</a:t>
            </a:r>
            <a:endParaRPr lang="en-US" sz="1050" u="none" strike="noStrike">
              <a:effectLst/>
              <a:latin typeface="Oswald Light" pitchFamily="2" charset="0"/>
              <a:ea typeface="Calibri" panose="020F0502020204030204" pitchFamily="34" charset="0"/>
            </a:endParaRPr>
          </a:p>
        </p:txBody>
      </p:sp>
      <p:sp>
        <p:nvSpPr>
          <p:cNvPr id="42" name="TextBox 41">
            <a:extLst>
              <a:ext uri="{FF2B5EF4-FFF2-40B4-BE49-F238E27FC236}">
                <a16:creationId xmlns:a16="http://schemas.microsoft.com/office/drawing/2014/main" id="{5F77A2B6-02D5-4622-FB5B-BBCF8C5B8C3A}"/>
              </a:ext>
            </a:extLst>
          </p:cNvPr>
          <p:cNvSpPr txBox="1"/>
          <p:nvPr/>
        </p:nvSpPr>
        <p:spPr>
          <a:xfrm>
            <a:off x="5377450" y="2425556"/>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Màu Sắc</a:t>
            </a:r>
            <a:endParaRPr lang="en-US" sz="1050" u="none" strike="noStrike">
              <a:effectLst/>
              <a:latin typeface="Oswald Light" pitchFamily="2" charset="0"/>
              <a:ea typeface="Calibri" panose="020F0502020204030204" pitchFamily="34" charset="0"/>
            </a:endParaRPr>
          </a:p>
        </p:txBody>
      </p:sp>
      <p:sp>
        <p:nvSpPr>
          <p:cNvPr id="44" name="TextBox 43">
            <a:extLst>
              <a:ext uri="{FF2B5EF4-FFF2-40B4-BE49-F238E27FC236}">
                <a16:creationId xmlns:a16="http://schemas.microsoft.com/office/drawing/2014/main" id="{5E7EED9B-9EC6-12E4-5934-11BE61C832FD}"/>
              </a:ext>
            </a:extLst>
          </p:cNvPr>
          <p:cNvSpPr txBox="1"/>
          <p:nvPr/>
        </p:nvSpPr>
        <p:spPr>
          <a:xfrm>
            <a:off x="5398620" y="314521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Thương Hiệu</a:t>
            </a:r>
            <a:endParaRPr lang="en-US" sz="1050" u="none" strike="noStrike">
              <a:effectLst/>
              <a:latin typeface="Oswald Light" pitchFamily="2" charset="0"/>
              <a:ea typeface="Calibri" panose="020F0502020204030204" pitchFamily="34" charset="0"/>
            </a:endParaRPr>
          </a:p>
        </p:txBody>
      </p:sp>
      <p:sp>
        <p:nvSpPr>
          <p:cNvPr id="664" name="TextBox 663">
            <a:extLst>
              <a:ext uri="{FF2B5EF4-FFF2-40B4-BE49-F238E27FC236}">
                <a16:creationId xmlns:a16="http://schemas.microsoft.com/office/drawing/2014/main" id="{56A046F1-6F16-422E-64DA-2C6A846258A1}"/>
              </a:ext>
            </a:extLst>
          </p:cNvPr>
          <p:cNvSpPr txBox="1"/>
          <p:nvPr/>
        </p:nvSpPr>
        <p:spPr>
          <a:xfrm>
            <a:off x="1708338" y="-1608125"/>
            <a:ext cx="1148129" cy="315792"/>
          </a:xfrm>
          <a:prstGeom prst="rect">
            <a:avLst/>
          </a:prstGeom>
          <a:noFill/>
        </p:spPr>
        <p:txBody>
          <a:bodyPr wrap="square">
            <a:spAutoFit/>
          </a:bodyPr>
          <a:lstStyle/>
          <a:p>
            <a:pPr lvl="1" algn="ctr">
              <a:lnSpc>
                <a:spcPct val="150000"/>
              </a:lnSpc>
              <a:spcAft>
                <a:spcPts val="600"/>
              </a:spcAft>
            </a:pPr>
            <a:r>
              <a:rPr lang="en-US" sz="1050" u="none" strike="noStrike">
                <a:effectLst/>
                <a:latin typeface="Oswald Light" pitchFamily="2" charset="0"/>
                <a:ea typeface="Times New Roman" panose="02020603050405020304" pitchFamily="18" charset="0"/>
              </a:rPr>
              <a:t>Chi Tiết Sản Phẩm</a:t>
            </a:r>
            <a:endParaRPr lang="en-US" sz="1050" u="none" strike="noStrike">
              <a:effectLst/>
              <a:latin typeface="Oswald Light" pitchFamily="2" charset="0"/>
              <a:ea typeface="Calibri" panose="020F0502020204030204" pitchFamily="34" charset="0"/>
            </a:endParaRPr>
          </a:p>
        </p:txBody>
      </p:sp>
      <p:sp>
        <p:nvSpPr>
          <p:cNvPr id="665" name="TextBox 664">
            <a:extLst>
              <a:ext uri="{FF2B5EF4-FFF2-40B4-BE49-F238E27FC236}">
                <a16:creationId xmlns:a16="http://schemas.microsoft.com/office/drawing/2014/main" id="{AF12A3C0-1ADB-0C4C-1B9B-02A3ADF618AE}"/>
              </a:ext>
            </a:extLst>
          </p:cNvPr>
          <p:cNvSpPr txBox="1"/>
          <p:nvPr/>
        </p:nvSpPr>
        <p:spPr>
          <a:xfrm>
            <a:off x="1432111" y="-3500489"/>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Phiếu Xuất</a:t>
            </a:r>
            <a:endParaRPr lang="en-US" sz="1050" u="none" strike="noStrike">
              <a:effectLst/>
              <a:latin typeface="Oswald Light" pitchFamily="2" charset="0"/>
              <a:ea typeface="Calibri" panose="020F0502020204030204" pitchFamily="34" charset="0"/>
            </a:endParaRPr>
          </a:p>
        </p:txBody>
      </p:sp>
      <p:sp>
        <p:nvSpPr>
          <p:cNvPr id="666" name="TextBox 665">
            <a:extLst>
              <a:ext uri="{FF2B5EF4-FFF2-40B4-BE49-F238E27FC236}">
                <a16:creationId xmlns:a16="http://schemas.microsoft.com/office/drawing/2014/main" id="{472EAD89-0772-CFFE-AC1D-929EC8906DBB}"/>
              </a:ext>
            </a:extLst>
          </p:cNvPr>
          <p:cNvSpPr txBox="1"/>
          <p:nvPr/>
        </p:nvSpPr>
        <p:spPr>
          <a:xfrm>
            <a:off x="1484963" y="-2600581"/>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Xuất</a:t>
            </a:r>
            <a:endParaRPr lang="en-US" sz="1050" u="none" strike="noStrike">
              <a:effectLst/>
              <a:latin typeface="Oswald Light" pitchFamily="2" charset="0"/>
              <a:ea typeface="Calibri" panose="020F0502020204030204" pitchFamily="34" charset="0"/>
            </a:endParaRPr>
          </a:p>
        </p:txBody>
      </p:sp>
      <p:sp>
        <p:nvSpPr>
          <p:cNvPr id="667" name="TextBox 666">
            <a:extLst>
              <a:ext uri="{FF2B5EF4-FFF2-40B4-BE49-F238E27FC236}">
                <a16:creationId xmlns:a16="http://schemas.microsoft.com/office/drawing/2014/main" id="{6FF56D4B-762B-196C-F46D-4BB6B4717622}"/>
              </a:ext>
            </a:extLst>
          </p:cNvPr>
          <p:cNvSpPr txBox="1"/>
          <p:nvPr/>
        </p:nvSpPr>
        <p:spPr>
          <a:xfrm>
            <a:off x="5371504" y="-308518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Chi Tiết Quyền</a:t>
            </a:r>
            <a:endParaRPr lang="en-US" sz="1050" u="none" strike="noStrike">
              <a:effectLst/>
              <a:latin typeface="Oswald Light" pitchFamily="2" charset="0"/>
              <a:ea typeface="Calibri" panose="020F0502020204030204" pitchFamily="34" charset="0"/>
            </a:endParaRPr>
          </a:p>
        </p:txBody>
      </p:sp>
      <p:sp>
        <p:nvSpPr>
          <p:cNvPr id="668" name="TextBox 667">
            <a:extLst>
              <a:ext uri="{FF2B5EF4-FFF2-40B4-BE49-F238E27FC236}">
                <a16:creationId xmlns:a16="http://schemas.microsoft.com/office/drawing/2014/main" id="{5E068758-499B-AA48-613B-E4633A82E581}"/>
              </a:ext>
            </a:extLst>
          </p:cNvPr>
          <p:cNvSpPr txBox="1"/>
          <p:nvPr/>
        </p:nvSpPr>
        <p:spPr>
          <a:xfrm>
            <a:off x="5405330" y="-2367608"/>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Danh Mục Chức Năng</a:t>
            </a:r>
            <a:endParaRPr lang="en-US" sz="1050" u="none" strike="noStrike">
              <a:effectLst/>
              <a:latin typeface="Oswald Light" pitchFamily="2" charset="0"/>
              <a:ea typeface="Calibri" panose="020F0502020204030204" pitchFamily="34" charset="0"/>
            </a:endParaRPr>
          </a:p>
        </p:txBody>
      </p:sp>
      <p:sp>
        <p:nvSpPr>
          <p:cNvPr id="669" name="TextBox 668">
            <a:extLst>
              <a:ext uri="{FF2B5EF4-FFF2-40B4-BE49-F238E27FC236}">
                <a16:creationId xmlns:a16="http://schemas.microsoft.com/office/drawing/2014/main" id="{E9F1B5E7-9DE4-D849-C482-6D828EBB3A2A}"/>
              </a:ext>
            </a:extLst>
          </p:cNvPr>
          <p:cNvSpPr txBox="1"/>
          <p:nvPr/>
        </p:nvSpPr>
        <p:spPr>
          <a:xfrm>
            <a:off x="5371503" y="-1612372"/>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Nhóm Quyền</a:t>
            </a:r>
            <a:endParaRPr lang="en-US" sz="1050" u="none" strike="noStrike">
              <a:effectLst/>
              <a:latin typeface="Oswald Light" pitchFamily="2" charset="0"/>
              <a:ea typeface="Calibri" panose="020F0502020204030204" pitchFamily="34" charset="0"/>
            </a:endParaRPr>
          </a:p>
        </p:txBody>
      </p:sp>
      <p:pic>
        <p:nvPicPr>
          <p:cNvPr id="670" name="image44.png">
            <a:extLst>
              <a:ext uri="{FF2B5EF4-FFF2-40B4-BE49-F238E27FC236}">
                <a16:creationId xmlns:a16="http://schemas.microsoft.com/office/drawing/2014/main" id="{25C081FE-F781-6CD7-99E9-66F10B3CFD3D}"/>
              </a:ext>
            </a:extLst>
          </p:cNvPr>
          <p:cNvPicPr/>
          <p:nvPr/>
        </p:nvPicPr>
        <p:blipFill>
          <a:blip r:embed="rId4"/>
          <a:srcRect/>
          <a:stretch>
            <a:fillRect/>
          </a:stretch>
        </p:blipFill>
        <p:spPr>
          <a:xfrm>
            <a:off x="644776" y="-3955584"/>
            <a:ext cx="3539022" cy="513839"/>
          </a:xfrm>
          <a:prstGeom prst="rect">
            <a:avLst/>
          </a:prstGeom>
          <a:ln/>
        </p:spPr>
      </p:pic>
      <p:pic>
        <p:nvPicPr>
          <p:cNvPr id="671" name="image31.png">
            <a:extLst>
              <a:ext uri="{FF2B5EF4-FFF2-40B4-BE49-F238E27FC236}">
                <a16:creationId xmlns:a16="http://schemas.microsoft.com/office/drawing/2014/main" id="{2D40009A-8177-35FA-E3EA-17FF4CB8544E}"/>
              </a:ext>
            </a:extLst>
          </p:cNvPr>
          <p:cNvPicPr/>
          <p:nvPr/>
        </p:nvPicPr>
        <p:blipFill>
          <a:blip r:embed="rId5"/>
          <a:srcRect/>
          <a:stretch>
            <a:fillRect/>
          </a:stretch>
        </p:blipFill>
        <p:spPr>
          <a:xfrm>
            <a:off x="662769" y="-3226620"/>
            <a:ext cx="3509321" cy="695737"/>
          </a:xfrm>
          <a:prstGeom prst="rect">
            <a:avLst/>
          </a:prstGeom>
          <a:ln/>
        </p:spPr>
      </p:pic>
      <p:pic>
        <p:nvPicPr>
          <p:cNvPr id="672" name="image53.png">
            <a:extLst>
              <a:ext uri="{FF2B5EF4-FFF2-40B4-BE49-F238E27FC236}">
                <a16:creationId xmlns:a16="http://schemas.microsoft.com/office/drawing/2014/main" id="{1B70EBE9-351C-55F9-33D7-B34C91A01D76}"/>
              </a:ext>
            </a:extLst>
          </p:cNvPr>
          <p:cNvPicPr/>
          <p:nvPr/>
        </p:nvPicPr>
        <p:blipFill>
          <a:blip r:embed="rId6"/>
          <a:srcRect/>
          <a:stretch>
            <a:fillRect/>
          </a:stretch>
        </p:blipFill>
        <p:spPr>
          <a:xfrm>
            <a:off x="686239" y="-2319657"/>
            <a:ext cx="3485851" cy="788910"/>
          </a:xfrm>
          <a:prstGeom prst="rect">
            <a:avLst/>
          </a:prstGeom>
          <a:ln/>
        </p:spPr>
      </p:pic>
      <p:pic>
        <p:nvPicPr>
          <p:cNvPr id="676" name="image56.png">
            <a:extLst>
              <a:ext uri="{FF2B5EF4-FFF2-40B4-BE49-F238E27FC236}">
                <a16:creationId xmlns:a16="http://schemas.microsoft.com/office/drawing/2014/main" id="{D891526D-DC34-3438-02FA-839E6D26EA22}"/>
              </a:ext>
            </a:extLst>
          </p:cNvPr>
          <p:cNvPicPr/>
          <p:nvPr/>
        </p:nvPicPr>
        <p:blipFill>
          <a:blip r:embed="rId7"/>
          <a:srcRect/>
          <a:stretch>
            <a:fillRect/>
          </a:stretch>
        </p:blipFill>
        <p:spPr>
          <a:xfrm>
            <a:off x="4486814" y="-3982887"/>
            <a:ext cx="3642076" cy="950831"/>
          </a:xfrm>
          <a:prstGeom prst="rect">
            <a:avLst/>
          </a:prstGeom>
          <a:ln/>
        </p:spPr>
      </p:pic>
      <p:pic>
        <p:nvPicPr>
          <p:cNvPr id="677" name="image1.png">
            <a:extLst>
              <a:ext uri="{FF2B5EF4-FFF2-40B4-BE49-F238E27FC236}">
                <a16:creationId xmlns:a16="http://schemas.microsoft.com/office/drawing/2014/main" id="{B3781EBB-CEF0-1949-2BB7-FAB93C363E22}"/>
              </a:ext>
            </a:extLst>
          </p:cNvPr>
          <p:cNvPicPr/>
          <p:nvPr/>
        </p:nvPicPr>
        <p:blipFill>
          <a:blip r:embed="rId8"/>
          <a:srcRect/>
          <a:stretch>
            <a:fillRect/>
          </a:stretch>
        </p:blipFill>
        <p:spPr>
          <a:xfrm>
            <a:off x="4475107" y="-2812275"/>
            <a:ext cx="3653783" cy="505211"/>
          </a:xfrm>
          <a:prstGeom prst="rect">
            <a:avLst/>
          </a:prstGeom>
          <a:ln/>
        </p:spPr>
      </p:pic>
      <p:pic>
        <p:nvPicPr>
          <p:cNvPr id="678" name="image58.png">
            <a:extLst>
              <a:ext uri="{FF2B5EF4-FFF2-40B4-BE49-F238E27FC236}">
                <a16:creationId xmlns:a16="http://schemas.microsoft.com/office/drawing/2014/main" id="{90C5E8D5-CEE2-D1A1-ADFC-4D1601365359}"/>
              </a:ext>
            </a:extLst>
          </p:cNvPr>
          <p:cNvPicPr/>
          <p:nvPr/>
        </p:nvPicPr>
        <p:blipFill>
          <a:blip r:embed="rId9"/>
          <a:srcRect/>
          <a:stretch>
            <a:fillRect/>
          </a:stretch>
        </p:blipFill>
        <p:spPr>
          <a:xfrm>
            <a:off x="4428151" y="-2087283"/>
            <a:ext cx="3700739" cy="529958"/>
          </a:xfrm>
          <a:prstGeom prst="rect">
            <a:avLst/>
          </a:prstGeom>
          <a:ln/>
        </p:spPr>
      </p:pic>
      <p:pic>
        <p:nvPicPr>
          <p:cNvPr id="679" name="image63.png">
            <a:extLst>
              <a:ext uri="{FF2B5EF4-FFF2-40B4-BE49-F238E27FC236}">
                <a16:creationId xmlns:a16="http://schemas.microsoft.com/office/drawing/2014/main" id="{5BE76B21-6E0C-67AB-4169-C54A0C781D3C}"/>
              </a:ext>
            </a:extLst>
          </p:cNvPr>
          <p:cNvPicPr/>
          <p:nvPr/>
        </p:nvPicPr>
        <p:blipFill>
          <a:blip r:embed="rId10"/>
          <a:srcRect/>
          <a:stretch>
            <a:fillRect/>
          </a:stretch>
        </p:blipFill>
        <p:spPr>
          <a:xfrm>
            <a:off x="4475107" y="-1314796"/>
            <a:ext cx="3642541" cy="529958"/>
          </a:xfrm>
          <a:prstGeom prst="rect">
            <a:avLst/>
          </a:prstGeom>
          <a:ln/>
        </p:spPr>
      </p:pic>
      <p:pic>
        <p:nvPicPr>
          <p:cNvPr id="680" name="image29.png">
            <a:extLst>
              <a:ext uri="{FF2B5EF4-FFF2-40B4-BE49-F238E27FC236}">
                <a16:creationId xmlns:a16="http://schemas.microsoft.com/office/drawing/2014/main" id="{2BC053A7-A95B-47C1-60E3-A54F0F99B3FB}"/>
              </a:ext>
            </a:extLst>
          </p:cNvPr>
          <p:cNvPicPr/>
          <p:nvPr/>
        </p:nvPicPr>
        <p:blipFill>
          <a:blip r:embed="rId11"/>
          <a:srcRect/>
          <a:stretch>
            <a:fillRect/>
          </a:stretch>
        </p:blipFill>
        <p:spPr>
          <a:xfrm>
            <a:off x="678666" y="-1335598"/>
            <a:ext cx="3485851" cy="647831"/>
          </a:xfrm>
          <a:prstGeom prst="rect">
            <a:avLst/>
          </a:prstGeom>
          <a:ln/>
        </p:spPr>
      </p:pic>
      <p:sp>
        <p:nvSpPr>
          <p:cNvPr id="681" name="TextBox 680">
            <a:extLst>
              <a:ext uri="{FF2B5EF4-FFF2-40B4-BE49-F238E27FC236}">
                <a16:creationId xmlns:a16="http://schemas.microsoft.com/office/drawing/2014/main" id="{10FF15EF-4D00-DAD9-768C-126FD98C38CC}"/>
              </a:ext>
            </a:extLst>
          </p:cNvPr>
          <p:cNvSpPr txBox="1"/>
          <p:nvPr/>
        </p:nvSpPr>
        <p:spPr>
          <a:xfrm>
            <a:off x="1408580" y="-4244078"/>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Phiếu Trả</a:t>
            </a:r>
            <a:endParaRPr lang="en-US" sz="1050" u="none" strike="noStrike">
              <a:effectLst/>
              <a:latin typeface="Oswald Light" pitchFamily="2" charset="0"/>
              <a:ea typeface="Calibri" panose="020F0502020204030204" pitchFamily="34" charset="0"/>
            </a:endParaRPr>
          </a:p>
        </p:txBody>
      </p:sp>
      <p:sp>
        <p:nvSpPr>
          <p:cNvPr id="682" name="TextBox 681">
            <a:extLst>
              <a:ext uri="{FF2B5EF4-FFF2-40B4-BE49-F238E27FC236}">
                <a16:creationId xmlns:a16="http://schemas.microsoft.com/office/drawing/2014/main" id="{3001334B-25D3-16DD-A0E9-DE91FD17485E}"/>
              </a:ext>
            </a:extLst>
          </p:cNvPr>
          <p:cNvSpPr txBox="1"/>
          <p:nvPr/>
        </p:nvSpPr>
        <p:spPr>
          <a:xfrm>
            <a:off x="5371127" y="-426462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Phiếu Bảo Hành</a:t>
            </a:r>
            <a:endParaRPr lang="en-US" sz="1050" u="none" strike="noStrike">
              <a:effectLst/>
              <a:latin typeface="Oswald Light" pitchFamily="2" charset="0"/>
              <a:ea typeface="Calibri" panose="020F0502020204030204" pitchFamily="34" charset="0"/>
            </a:endParaRPr>
          </a:p>
        </p:txBody>
      </p:sp>
      <p:pic>
        <p:nvPicPr>
          <p:cNvPr id="684" name="image75.png">
            <a:extLst>
              <a:ext uri="{FF2B5EF4-FFF2-40B4-BE49-F238E27FC236}">
                <a16:creationId xmlns:a16="http://schemas.microsoft.com/office/drawing/2014/main" id="{4AF485EA-6262-9205-D76A-8354F3D5AFF3}"/>
              </a:ext>
            </a:extLst>
          </p:cNvPr>
          <p:cNvPicPr/>
          <p:nvPr/>
        </p:nvPicPr>
        <p:blipFill>
          <a:blip r:embed="rId12"/>
          <a:srcRect/>
          <a:stretch>
            <a:fillRect/>
          </a:stretch>
        </p:blipFill>
        <p:spPr>
          <a:xfrm>
            <a:off x="644777" y="1308589"/>
            <a:ext cx="3497558" cy="1108708"/>
          </a:xfrm>
          <a:prstGeom prst="rect">
            <a:avLst/>
          </a:prstGeom>
          <a:ln/>
        </p:spPr>
      </p:pic>
      <p:pic>
        <p:nvPicPr>
          <p:cNvPr id="685" name="image16.png">
            <a:extLst>
              <a:ext uri="{FF2B5EF4-FFF2-40B4-BE49-F238E27FC236}">
                <a16:creationId xmlns:a16="http://schemas.microsoft.com/office/drawing/2014/main" id="{D1C3887F-EA98-06CD-4263-2666353FBDD2}"/>
              </a:ext>
            </a:extLst>
          </p:cNvPr>
          <p:cNvPicPr/>
          <p:nvPr/>
        </p:nvPicPr>
        <p:blipFill>
          <a:blip r:embed="rId13"/>
          <a:srcRect/>
          <a:stretch>
            <a:fillRect/>
          </a:stretch>
        </p:blipFill>
        <p:spPr>
          <a:xfrm>
            <a:off x="658988" y="2682026"/>
            <a:ext cx="3497558" cy="1867028"/>
          </a:xfrm>
          <a:prstGeom prst="rect">
            <a:avLst/>
          </a:prstGeom>
          <a:ln/>
        </p:spPr>
      </p:pic>
      <p:pic>
        <p:nvPicPr>
          <p:cNvPr id="686" name="image37.png">
            <a:extLst>
              <a:ext uri="{FF2B5EF4-FFF2-40B4-BE49-F238E27FC236}">
                <a16:creationId xmlns:a16="http://schemas.microsoft.com/office/drawing/2014/main" id="{A9C49D60-43AC-8349-0544-28DA2010ADAB}"/>
              </a:ext>
            </a:extLst>
          </p:cNvPr>
          <p:cNvPicPr/>
          <p:nvPr/>
        </p:nvPicPr>
        <p:blipFill>
          <a:blip r:embed="rId14"/>
          <a:srcRect/>
          <a:stretch>
            <a:fillRect/>
          </a:stretch>
        </p:blipFill>
        <p:spPr>
          <a:xfrm>
            <a:off x="4445352" y="1254977"/>
            <a:ext cx="3647288" cy="501243"/>
          </a:xfrm>
          <a:prstGeom prst="rect">
            <a:avLst/>
          </a:prstGeom>
          <a:ln/>
        </p:spPr>
      </p:pic>
      <p:pic>
        <p:nvPicPr>
          <p:cNvPr id="687" name="image2.png">
            <a:extLst>
              <a:ext uri="{FF2B5EF4-FFF2-40B4-BE49-F238E27FC236}">
                <a16:creationId xmlns:a16="http://schemas.microsoft.com/office/drawing/2014/main" id="{D4EFB1FC-BF2C-ED17-5177-1C123530C2C1}"/>
              </a:ext>
            </a:extLst>
          </p:cNvPr>
          <p:cNvPicPr/>
          <p:nvPr/>
        </p:nvPicPr>
        <p:blipFill>
          <a:blip r:embed="rId15"/>
          <a:srcRect/>
          <a:stretch>
            <a:fillRect/>
          </a:stretch>
        </p:blipFill>
        <p:spPr>
          <a:xfrm>
            <a:off x="4445352" y="1949841"/>
            <a:ext cx="3630833" cy="533175"/>
          </a:xfrm>
          <a:prstGeom prst="rect">
            <a:avLst/>
          </a:prstGeom>
          <a:ln/>
        </p:spPr>
      </p:pic>
      <p:pic>
        <p:nvPicPr>
          <p:cNvPr id="688" name="image24.png">
            <a:extLst>
              <a:ext uri="{FF2B5EF4-FFF2-40B4-BE49-F238E27FC236}">
                <a16:creationId xmlns:a16="http://schemas.microsoft.com/office/drawing/2014/main" id="{447E3FB7-9FCB-8D17-810D-42900F24C5B9}"/>
              </a:ext>
            </a:extLst>
          </p:cNvPr>
          <p:cNvPicPr/>
          <p:nvPr/>
        </p:nvPicPr>
        <p:blipFill>
          <a:blip r:embed="rId16"/>
          <a:srcRect/>
          <a:stretch>
            <a:fillRect/>
          </a:stretch>
        </p:blipFill>
        <p:spPr>
          <a:xfrm>
            <a:off x="4445352" y="2691086"/>
            <a:ext cx="3622326" cy="529958"/>
          </a:xfrm>
          <a:prstGeom prst="rect">
            <a:avLst/>
          </a:prstGeom>
          <a:ln/>
        </p:spPr>
      </p:pic>
      <p:pic>
        <p:nvPicPr>
          <p:cNvPr id="689" name="image35.png">
            <a:extLst>
              <a:ext uri="{FF2B5EF4-FFF2-40B4-BE49-F238E27FC236}">
                <a16:creationId xmlns:a16="http://schemas.microsoft.com/office/drawing/2014/main" id="{D23857BB-F8EA-7177-A6F5-00625E72020A}"/>
              </a:ext>
            </a:extLst>
          </p:cNvPr>
          <p:cNvPicPr/>
          <p:nvPr/>
        </p:nvPicPr>
        <p:blipFill>
          <a:blip r:embed="rId17"/>
          <a:srcRect/>
          <a:stretch>
            <a:fillRect/>
          </a:stretch>
        </p:blipFill>
        <p:spPr>
          <a:xfrm>
            <a:off x="4420390" y="3435357"/>
            <a:ext cx="3647288" cy="482844"/>
          </a:xfrm>
          <a:prstGeom prst="rect">
            <a:avLst/>
          </a:prstGeom>
          <a:ln/>
        </p:spPr>
      </p:pic>
      <p:sp>
        <p:nvSpPr>
          <p:cNvPr id="690" name="TextBox 689">
            <a:extLst>
              <a:ext uri="{FF2B5EF4-FFF2-40B4-BE49-F238E27FC236}">
                <a16:creationId xmlns:a16="http://schemas.microsoft.com/office/drawing/2014/main" id="{16FDE4FD-5D60-4EBB-4EE5-67588FBBB252}"/>
              </a:ext>
            </a:extLst>
          </p:cNvPr>
          <p:cNvSpPr txBox="1"/>
          <p:nvPr/>
        </p:nvSpPr>
        <p:spPr>
          <a:xfrm>
            <a:off x="5429100" y="3831010"/>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Xuất Xứ</a:t>
            </a:r>
            <a:endParaRPr lang="en-US" sz="1050" u="none" strike="noStrike">
              <a:effectLst/>
              <a:latin typeface="Oswald Light" pitchFamily="2" charset="0"/>
              <a:ea typeface="Calibri" panose="020F0502020204030204" pitchFamily="34" charset="0"/>
            </a:endParaRPr>
          </a:p>
        </p:txBody>
      </p:sp>
      <p:pic>
        <p:nvPicPr>
          <p:cNvPr id="691" name="image61.png">
            <a:extLst>
              <a:ext uri="{FF2B5EF4-FFF2-40B4-BE49-F238E27FC236}">
                <a16:creationId xmlns:a16="http://schemas.microsoft.com/office/drawing/2014/main" id="{9427966B-2E0E-051A-BD2E-1C042A8C9139}"/>
              </a:ext>
            </a:extLst>
          </p:cNvPr>
          <p:cNvPicPr/>
          <p:nvPr/>
        </p:nvPicPr>
        <p:blipFill>
          <a:blip r:embed="rId18"/>
          <a:srcRect/>
          <a:stretch>
            <a:fillRect/>
          </a:stretch>
        </p:blipFill>
        <p:spPr>
          <a:xfrm>
            <a:off x="4420390" y="4105915"/>
            <a:ext cx="3647288" cy="482844"/>
          </a:xfrm>
          <a:prstGeom prst="rect">
            <a:avLst/>
          </a:prstGeom>
          <a:ln/>
        </p:spPr>
      </p:pic>
    </p:spTree>
    <p:extLst>
      <p:ext uri="{BB962C8B-B14F-4D97-AF65-F5344CB8AC3E}">
        <p14:creationId xmlns:p14="http://schemas.microsoft.com/office/powerpoint/2010/main" val="9492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1"/>
          <p:cNvSpPr txBox="1">
            <a:spLocks noGrp="1"/>
          </p:cNvSpPr>
          <p:nvPr>
            <p:ph type="title"/>
          </p:nvPr>
        </p:nvSpPr>
        <p:spPr>
          <a:xfrm>
            <a:off x="588200" y="650477"/>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Oswald" pitchFamily="2" charset="0"/>
                <a:ea typeface="Inter Tight Light" pitchFamily="2" charset="0"/>
                <a:cs typeface="Inter Tight Light" pitchFamily="2" charset="0"/>
              </a:rPr>
              <a:t>Bảng nhiệm vụ và tiến độ hoàn thành</a:t>
            </a:r>
            <a:endParaRPr>
              <a:latin typeface="Oswald" pitchFamily="2" charset="0"/>
            </a:endParaRPr>
          </a:p>
        </p:txBody>
      </p:sp>
      <p:graphicFrame>
        <p:nvGraphicFramePr>
          <p:cNvPr id="881" name="Google Shape;881;p41"/>
          <p:cNvGraphicFramePr/>
          <p:nvPr>
            <p:extLst>
              <p:ext uri="{D42A27DB-BD31-4B8C-83A1-F6EECF244321}">
                <p14:modId xmlns:p14="http://schemas.microsoft.com/office/powerpoint/2010/main" val="2132275404"/>
              </p:ext>
            </p:extLst>
          </p:nvPr>
        </p:nvGraphicFramePr>
        <p:xfrm>
          <a:off x="491499" y="1474532"/>
          <a:ext cx="3909678" cy="3093710"/>
        </p:xfrm>
        <a:graphic>
          <a:graphicData uri="http://schemas.openxmlformats.org/drawingml/2006/table">
            <a:tbl>
              <a:tblPr>
                <a:noFill/>
                <a:tableStyleId>{562E1A82-3AC4-4348-A35F-1EB8413DC666}</a:tableStyleId>
              </a:tblPr>
              <a:tblGrid>
                <a:gridCol w="1437784">
                  <a:extLst>
                    <a:ext uri="{9D8B030D-6E8A-4147-A177-3AD203B41FA5}">
                      <a16:colId xmlns:a16="http://schemas.microsoft.com/office/drawing/2014/main" val="3385575187"/>
                    </a:ext>
                  </a:extLst>
                </a:gridCol>
                <a:gridCol w="1436914">
                  <a:extLst>
                    <a:ext uri="{9D8B030D-6E8A-4147-A177-3AD203B41FA5}">
                      <a16:colId xmlns:a16="http://schemas.microsoft.com/office/drawing/2014/main" val="20000"/>
                    </a:ext>
                  </a:extLst>
                </a:gridCol>
                <a:gridCol w="1034980">
                  <a:extLst>
                    <a:ext uri="{9D8B030D-6E8A-4147-A177-3AD203B41FA5}">
                      <a16:colId xmlns:a16="http://schemas.microsoft.com/office/drawing/2014/main" val="20001"/>
                    </a:ext>
                  </a:extLst>
                </a:gridCol>
              </a:tblGrid>
              <a:tr h="228465">
                <a:tc>
                  <a:txBody>
                    <a:bodyPr/>
                    <a:lstStyle/>
                    <a:p>
                      <a:pPr marL="0" lvl="0" indent="0" algn="ctr" rtl="0">
                        <a:spcBef>
                          <a:spcPts val="0"/>
                        </a:spcBef>
                        <a:spcAft>
                          <a:spcPts val="0"/>
                        </a:spcAft>
                        <a:buNone/>
                      </a:pPr>
                      <a:r>
                        <a:rPr lang="en-US" sz="1400" b="1">
                          <a:solidFill>
                            <a:schemeClr val="dk1"/>
                          </a:solidFill>
                          <a:latin typeface="Oswald Light" pitchFamily="2" charset="0"/>
                          <a:ea typeface="Karla"/>
                          <a:cs typeface="Karla"/>
                          <a:sym typeface="Karla"/>
                        </a:rPr>
                        <a:t>Nhiệm vụ</a:t>
                      </a:r>
                      <a:endParaRPr sz="1400"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Thời gian hoàn thành</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Tiến độ</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Khảo sát hiện trạng</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Mô tả hệ thống</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2</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sơ đồ BFD</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3</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Use case</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4</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ERD</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5</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4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6</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4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
        <p:nvSpPr>
          <p:cNvPr id="882" name="Google Shape;882;p41"/>
          <p:cNvSpPr/>
          <p:nvPr/>
        </p:nvSpPr>
        <p:spPr>
          <a:xfrm>
            <a:off x="7507683" y="11442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7971828" y="993377"/>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719989" y="106866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Google Shape;881;p41">
            <a:extLst>
              <a:ext uri="{FF2B5EF4-FFF2-40B4-BE49-F238E27FC236}">
                <a16:creationId xmlns:a16="http://schemas.microsoft.com/office/drawing/2014/main" id="{8C751A5B-BA01-BB33-949E-5320E0C00ED8}"/>
              </a:ext>
            </a:extLst>
          </p:cNvPr>
          <p:cNvGraphicFramePr/>
          <p:nvPr>
            <p:extLst>
              <p:ext uri="{D42A27DB-BD31-4B8C-83A1-F6EECF244321}">
                <p14:modId xmlns:p14="http://schemas.microsoft.com/office/powerpoint/2010/main" val="3628063948"/>
              </p:ext>
            </p:extLst>
          </p:nvPr>
        </p:nvGraphicFramePr>
        <p:xfrm>
          <a:off x="4742825" y="1474532"/>
          <a:ext cx="3909678" cy="3093710"/>
        </p:xfrm>
        <a:graphic>
          <a:graphicData uri="http://schemas.openxmlformats.org/drawingml/2006/table">
            <a:tbl>
              <a:tblPr>
                <a:noFill/>
                <a:tableStyleId>{562E1A82-3AC4-4348-A35F-1EB8413DC666}</a:tableStyleId>
              </a:tblPr>
              <a:tblGrid>
                <a:gridCol w="1437784">
                  <a:extLst>
                    <a:ext uri="{9D8B030D-6E8A-4147-A177-3AD203B41FA5}">
                      <a16:colId xmlns:a16="http://schemas.microsoft.com/office/drawing/2014/main" val="3385575187"/>
                    </a:ext>
                  </a:extLst>
                </a:gridCol>
                <a:gridCol w="1436914">
                  <a:extLst>
                    <a:ext uri="{9D8B030D-6E8A-4147-A177-3AD203B41FA5}">
                      <a16:colId xmlns:a16="http://schemas.microsoft.com/office/drawing/2014/main" val="20000"/>
                    </a:ext>
                  </a:extLst>
                </a:gridCol>
                <a:gridCol w="1034980">
                  <a:extLst>
                    <a:ext uri="{9D8B030D-6E8A-4147-A177-3AD203B41FA5}">
                      <a16:colId xmlns:a16="http://schemas.microsoft.com/office/drawing/2014/main" val="20001"/>
                    </a:ext>
                  </a:extLst>
                </a:gridCol>
              </a:tblGrid>
              <a:tr h="228465">
                <a:tc>
                  <a:txBody>
                    <a:bodyPr/>
                    <a:lstStyle/>
                    <a:p>
                      <a:pPr marL="0" lvl="0" indent="0" algn="ctr" rtl="0">
                        <a:spcBef>
                          <a:spcPts val="0"/>
                        </a:spcBef>
                        <a:spcAft>
                          <a:spcPts val="0"/>
                        </a:spcAft>
                        <a:buNone/>
                      </a:pPr>
                      <a:r>
                        <a:rPr lang="en-US" sz="1400" b="1">
                          <a:solidFill>
                            <a:schemeClr val="dk1"/>
                          </a:solidFill>
                          <a:latin typeface="Oswald Light" pitchFamily="2" charset="0"/>
                          <a:ea typeface="Karla"/>
                          <a:cs typeface="Karla"/>
                          <a:sym typeface="Karla"/>
                        </a:rPr>
                        <a:t>Nhiệm vụ</a:t>
                      </a:r>
                      <a:endParaRPr sz="1400" b="1">
                        <a:solidFill>
                          <a:schemeClr val="dk1"/>
                        </a:solidFill>
                        <a:latin typeface="Oswald Light" pitchFamily="2" charset="0"/>
                        <a:ea typeface="Karla"/>
                        <a:cs typeface="Karla"/>
                        <a:sym typeface="Karla"/>
                      </a:endParaRPr>
                    </a:p>
                  </a:txBody>
                  <a:tcPr marL="91425" marR="91425" marT="68575" marB="68575"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Thời gian hoàn thành</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b="1">
                          <a:effectLst/>
                          <a:latin typeface="Oswald Light" pitchFamily="2" charset="0"/>
                          <a:ea typeface="Calibri" panose="020F0502020204030204" pitchFamily="34" charset="0"/>
                        </a:rPr>
                        <a:t>Tiến độ</a:t>
                      </a:r>
                    </a:p>
                  </a:txBody>
                  <a:tcPr marL="68580" marR="68580" marT="0" marB="0">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4179237609"/>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7</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3259324115"/>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8</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9</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Thiết kế giao diện</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10</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Kiểm thử và bảo trì</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11</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Hoàn thành báo cáo</a:t>
                      </a:r>
                      <a:endParaRPr lang="en-US" sz="1100">
                        <a:effectLst/>
                        <a:latin typeface="Oswald Light" pitchFamily="2" charset="0"/>
                        <a:ea typeface="Calibri" panose="020F0502020204030204" pitchFamily="34" charset="0"/>
                      </a:endParaRPr>
                    </a:p>
                  </a:txBody>
                  <a:tcPr marL="68580" marR="68580" marT="0" marB="0" anchor="ctr">
                    <a:lnL w="28575" cap="flat" cmpd="sng">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Tuần 12</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algn="ctr">
                        <a:lnSpc>
                          <a:spcPct val="150000"/>
                        </a:lnSpc>
                        <a:spcBef>
                          <a:spcPts val="600"/>
                        </a:spcBef>
                        <a:spcAft>
                          <a:spcPts val="800"/>
                        </a:spcAft>
                      </a:pPr>
                      <a:r>
                        <a:rPr lang="en-US" sz="1400">
                          <a:effectLst/>
                          <a:latin typeface="Oswald Light" pitchFamily="2" charset="0"/>
                          <a:ea typeface="Times New Roman" panose="02020603050405020304" pitchFamily="18" charset="0"/>
                        </a:rPr>
                        <a:t>Đã hoàn thành</a:t>
                      </a:r>
                      <a:endParaRPr lang="en-US" sz="1100">
                        <a:effectLst/>
                        <a:latin typeface="Oswald Light" pitchFamily="2" charset="0"/>
                        <a:ea typeface="Calibri" panose="020F0502020204030204" pitchFamily="34" charset="0"/>
                      </a:endParaRPr>
                    </a:p>
                  </a:txBody>
                  <a:tcPr marL="68580" marR="68580" marT="0" marB="0"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65284163"/>
                  </a:ext>
                </a:extLst>
              </a:tr>
            </a:tbl>
          </a:graphicData>
        </a:graphic>
      </p:graphicFrame>
    </p:spTree>
    <p:extLst>
      <p:ext uri="{BB962C8B-B14F-4D97-AF65-F5344CB8AC3E}">
        <p14:creationId xmlns:p14="http://schemas.microsoft.com/office/powerpoint/2010/main" val="1316233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533400" y="762576"/>
            <a:ext cx="8009594" cy="4014004"/>
            <a:chOff x="715400" y="1600324"/>
            <a:chExt cx="2418600" cy="2916601"/>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600324"/>
              <a:ext cx="2327100" cy="2825101"/>
              <a:chOff x="715400" y="1600324"/>
              <a:chExt cx="2327100" cy="2825101"/>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600324"/>
                <a:ext cx="2327100" cy="2825101"/>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436823" y="795689"/>
            <a:ext cx="1928994" cy="2632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050">
                <a:latin typeface="Oswald bold" pitchFamily="2" charset="0"/>
              </a:rPr>
              <a:t>5.3 Thiết kế cơ sở dữ liệu</a:t>
            </a:r>
          </a:p>
        </p:txBody>
      </p:sp>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6490943" y="550513"/>
            <a:ext cx="400956" cy="400956"/>
          </a:xfrm>
          <a:prstGeom prst="rect">
            <a:avLst/>
          </a:prstGeom>
        </p:spPr>
      </p:pic>
      <p:sp>
        <p:nvSpPr>
          <p:cNvPr id="19" name="TextBox 18">
            <a:extLst>
              <a:ext uri="{FF2B5EF4-FFF2-40B4-BE49-F238E27FC236}">
                <a16:creationId xmlns:a16="http://schemas.microsoft.com/office/drawing/2014/main" id="{69156C8B-1C60-B5D1-3E5C-54B63588624A}"/>
              </a:ext>
            </a:extLst>
          </p:cNvPr>
          <p:cNvSpPr txBox="1"/>
          <p:nvPr/>
        </p:nvSpPr>
        <p:spPr>
          <a:xfrm>
            <a:off x="1360309" y="1032058"/>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Hệ Điều Hành</a:t>
            </a:r>
            <a:endParaRPr lang="en-US" sz="1050" u="none" strike="noStrike">
              <a:effectLst/>
              <a:latin typeface="Oswald Light" pitchFamily="2" charset="0"/>
              <a:ea typeface="Calibri" panose="020F0502020204030204" pitchFamily="34" charset="0"/>
            </a:endParaRPr>
          </a:p>
        </p:txBody>
      </p:sp>
      <p:sp>
        <p:nvSpPr>
          <p:cNvPr id="34" name="TextBox 33">
            <a:extLst>
              <a:ext uri="{FF2B5EF4-FFF2-40B4-BE49-F238E27FC236}">
                <a16:creationId xmlns:a16="http://schemas.microsoft.com/office/drawing/2014/main" id="{A035B918-7D40-0FCF-BF60-3342BB4810C6}"/>
              </a:ext>
            </a:extLst>
          </p:cNvPr>
          <p:cNvSpPr txBox="1"/>
          <p:nvPr/>
        </p:nvSpPr>
        <p:spPr>
          <a:xfrm>
            <a:off x="1463218" y="2418602"/>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Khách Hàng</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7D72A8BE-101A-A3DD-736D-9F9BCF791E89}"/>
              </a:ext>
            </a:extLst>
          </p:cNvPr>
          <p:cNvSpPr txBox="1"/>
          <p:nvPr/>
        </p:nvSpPr>
        <p:spPr>
          <a:xfrm>
            <a:off x="5363867" y="982296"/>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Nhân Viên</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C905D7CB-3458-7F58-EBEE-834C4C6D9FC4}"/>
              </a:ext>
            </a:extLst>
          </p:cNvPr>
          <p:cNvSpPr txBox="1"/>
          <p:nvPr/>
        </p:nvSpPr>
        <p:spPr>
          <a:xfrm>
            <a:off x="5395691" y="2298741"/>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Tài Khoản</a:t>
            </a:r>
            <a:endParaRPr lang="en-US" sz="1050" u="none" strike="noStrike">
              <a:effectLst/>
              <a:latin typeface="Oswald Light" pitchFamily="2" charset="0"/>
              <a:ea typeface="Calibri" panose="020F0502020204030204" pitchFamily="34" charset="0"/>
            </a:endParaRPr>
          </a:p>
        </p:txBody>
      </p:sp>
      <p:sp>
        <p:nvSpPr>
          <p:cNvPr id="2" name="TextBox 1">
            <a:extLst>
              <a:ext uri="{FF2B5EF4-FFF2-40B4-BE49-F238E27FC236}">
                <a16:creationId xmlns:a16="http://schemas.microsoft.com/office/drawing/2014/main" id="{8849DEED-8C1F-243C-B774-63820A0A6DB1}"/>
              </a:ext>
            </a:extLst>
          </p:cNvPr>
          <p:cNvSpPr txBox="1"/>
          <p:nvPr/>
        </p:nvSpPr>
        <p:spPr>
          <a:xfrm>
            <a:off x="1161837" y="-402635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Phiên Bản Sản Phẩm</a:t>
            </a:r>
            <a:endParaRPr lang="en-US" sz="1050" u="none" strike="noStrike">
              <a:effectLst/>
              <a:latin typeface="Oswald Light" pitchFamily="2" charset="0"/>
              <a:ea typeface="Calibri" panose="020F0502020204030204" pitchFamily="34" charset="0"/>
            </a:endParaRPr>
          </a:p>
        </p:txBody>
      </p:sp>
      <p:sp>
        <p:nvSpPr>
          <p:cNvPr id="3" name="TextBox 2">
            <a:extLst>
              <a:ext uri="{FF2B5EF4-FFF2-40B4-BE49-F238E27FC236}">
                <a16:creationId xmlns:a16="http://schemas.microsoft.com/office/drawing/2014/main" id="{C99C19C4-5914-5D52-EC9C-FD98CA49E18B}"/>
              </a:ext>
            </a:extLst>
          </p:cNvPr>
          <p:cNvSpPr txBox="1"/>
          <p:nvPr/>
        </p:nvSpPr>
        <p:spPr>
          <a:xfrm>
            <a:off x="1383393" y="-2654143"/>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Sản Phẩm</a:t>
            </a:r>
            <a:endParaRPr lang="en-US" sz="1050" u="none" strike="noStrike">
              <a:effectLst/>
              <a:latin typeface="Oswald Light" pitchFamily="2" charset="0"/>
              <a:ea typeface="Calibri" panose="020F0502020204030204" pitchFamily="34" charset="0"/>
            </a:endParaRPr>
          </a:p>
        </p:txBody>
      </p:sp>
      <p:sp>
        <p:nvSpPr>
          <p:cNvPr id="4" name="TextBox 3">
            <a:extLst>
              <a:ext uri="{FF2B5EF4-FFF2-40B4-BE49-F238E27FC236}">
                <a16:creationId xmlns:a16="http://schemas.microsoft.com/office/drawing/2014/main" id="{5625AD3D-454C-BD94-6C59-6917D9F9319C}"/>
              </a:ext>
            </a:extLst>
          </p:cNvPr>
          <p:cNvSpPr txBox="1"/>
          <p:nvPr/>
        </p:nvSpPr>
        <p:spPr>
          <a:xfrm>
            <a:off x="5356612" y="-4046907"/>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Ram</a:t>
            </a:r>
            <a:endParaRPr lang="en-US" sz="1050" u="none" strike="noStrike">
              <a:effectLst/>
              <a:latin typeface="Oswald Light" pitchFamily="2" charset="0"/>
              <a:ea typeface="Calibri" panose="020F0502020204030204" pitchFamily="34" charset="0"/>
            </a:endParaRPr>
          </a:p>
        </p:txBody>
      </p:sp>
      <p:sp>
        <p:nvSpPr>
          <p:cNvPr id="5" name="TextBox 4">
            <a:extLst>
              <a:ext uri="{FF2B5EF4-FFF2-40B4-BE49-F238E27FC236}">
                <a16:creationId xmlns:a16="http://schemas.microsoft.com/office/drawing/2014/main" id="{06A5B840-4127-BEE6-661B-1D19500A7424}"/>
              </a:ext>
            </a:extLst>
          </p:cNvPr>
          <p:cNvSpPr txBox="1"/>
          <p:nvPr/>
        </p:nvSpPr>
        <p:spPr>
          <a:xfrm>
            <a:off x="5322786" y="-336442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Dung Lượng Rom</a:t>
            </a:r>
            <a:endParaRPr lang="en-US" sz="1050" u="none" strike="noStrike">
              <a:effectLst/>
              <a:latin typeface="Oswald Light" pitchFamily="2" charset="0"/>
              <a:ea typeface="Calibri" panose="020F0502020204030204" pitchFamily="34" charset="0"/>
            </a:endParaRPr>
          </a:p>
        </p:txBody>
      </p:sp>
      <p:sp>
        <p:nvSpPr>
          <p:cNvPr id="6" name="TextBox 5">
            <a:extLst>
              <a:ext uri="{FF2B5EF4-FFF2-40B4-BE49-F238E27FC236}">
                <a16:creationId xmlns:a16="http://schemas.microsoft.com/office/drawing/2014/main" id="{E30A44CB-D4BE-EF78-562F-CD58C8BAC775}"/>
              </a:ext>
            </a:extLst>
          </p:cNvPr>
          <p:cNvSpPr txBox="1"/>
          <p:nvPr/>
        </p:nvSpPr>
        <p:spPr>
          <a:xfrm>
            <a:off x="5370195" y="-2603647"/>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Màu Sắc</a:t>
            </a:r>
            <a:endParaRPr lang="en-US" sz="1050" u="none" strike="noStrike">
              <a:effectLst/>
              <a:latin typeface="Oswald Light" pitchFamily="2" charset="0"/>
              <a:ea typeface="Calibri" panose="020F0502020204030204" pitchFamily="34" charset="0"/>
            </a:endParaRPr>
          </a:p>
        </p:txBody>
      </p:sp>
      <p:sp>
        <p:nvSpPr>
          <p:cNvPr id="7" name="TextBox 6">
            <a:extLst>
              <a:ext uri="{FF2B5EF4-FFF2-40B4-BE49-F238E27FC236}">
                <a16:creationId xmlns:a16="http://schemas.microsoft.com/office/drawing/2014/main" id="{974E66FC-2BAC-3183-B2F8-5543F54F6C3C}"/>
              </a:ext>
            </a:extLst>
          </p:cNvPr>
          <p:cNvSpPr txBox="1"/>
          <p:nvPr/>
        </p:nvSpPr>
        <p:spPr>
          <a:xfrm>
            <a:off x="5391365" y="-188399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Thương Hiệu</a:t>
            </a:r>
            <a:endParaRPr lang="en-US" sz="1050" u="none" strike="noStrike">
              <a:effectLst/>
              <a:latin typeface="Oswald Light" pitchFamily="2" charset="0"/>
              <a:ea typeface="Calibri" panose="020F0502020204030204" pitchFamily="34" charset="0"/>
            </a:endParaRPr>
          </a:p>
        </p:txBody>
      </p:sp>
      <p:pic>
        <p:nvPicPr>
          <p:cNvPr id="8" name="image75.png">
            <a:extLst>
              <a:ext uri="{FF2B5EF4-FFF2-40B4-BE49-F238E27FC236}">
                <a16:creationId xmlns:a16="http://schemas.microsoft.com/office/drawing/2014/main" id="{4253833B-93A0-80BF-7E98-C53BD8D28581}"/>
              </a:ext>
            </a:extLst>
          </p:cNvPr>
          <p:cNvPicPr/>
          <p:nvPr/>
        </p:nvPicPr>
        <p:blipFill>
          <a:blip r:embed="rId4"/>
          <a:srcRect/>
          <a:stretch>
            <a:fillRect/>
          </a:stretch>
        </p:blipFill>
        <p:spPr>
          <a:xfrm>
            <a:off x="637522" y="-3720614"/>
            <a:ext cx="3497558" cy="1108708"/>
          </a:xfrm>
          <a:prstGeom prst="rect">
            <a:avLst/>
          </a:prstGeom>
          <a:ln/>
        </p:spPr>
      </p:pic>
      <p:pic>
        <p:nvPicPr>
          <p:cNvPr id="9" name="image16.png">
            <a:extLst>
              <a:ext uri="{FF2B5EF4-FFF2-40B4-BE49-F238E27FC236}">
                <a16:creationId xmlns:a16="http://schemas.microsoft.com/office/drawing/2014/main" id="{1658E94C-9A71-DFAD-D4D3-1BA9E2AC8B09}"/>
              </a:ext>
            </a:extLst>
          </p:cNvPr>
          <p:cNvPicPr/>
          <p:nvPr/>
        </p:nvPicPr>
        <p:blipFill>
          <a:blip r:embed="rId5"/>
          <a:srcRect/>
          <a:stretch>
            <a:fillRect/>
          </a:stretch>
        </p:blipFill>
        <p:spPr>
          <a:xfrm>
            <a:off x="651733" y="-2347177"/>
            <a:ext cx="3497558" cy="1867028"/>
          </a:xfrm>
          <a:prstGeom prst="rect">
            <a:avLst/>
          </a:prstGeom>
          <a:ln/>
        </p:spPr>
      </p:pic>
      <p:pic>
        <p:nvPicPr>
          <p:cNvPr id="10" name="image37.png">
            <a:extLst>
              <a:ext uri="{FF2B5EF4-FFF2-40B4-BE49-F238E27FC236}">
                <a16:creationId xmlns:a16="http://schemas.microsoft.com/office/drawing/2014/main" id="{E2299AE3-5926-09B9-9DF7-A71F54F4CC2C}"/>
              </a:ext>
            </a:extLst>
          </p:cNvPr>
          <p:cNvPicPr/>
          <p:nvPr/>
        </p:nvPicPr>
        <p:blipFill>
          <a:blip r:embed="rId6"/>
          <a:srcRect/>
          <a:stretch>
            <a:fillRect/>
          </a:stretch>
        </p:blipFill>
        <p:spPr>
          <a:xfrm>
            <a:off x="4438097" y="-3774226"/>
            <a:ext cx="3647288" cy="501243"/>
          </a:xfrm>
          <a:prstGeom prst="rect">
            <a:avLst/>
          </a:prstGeom>
          <a:ln/>
        </p:spPr>
      </p:pic>
      <p:pic>
        <p:nvPicPr>
          <p:cNvPr id="11" name="image2.png">
            <a:extLst>
              <a:ext uri="{FF2B5EF4-FFF2-40B4-BE49-F238E27FC236}">
                <a16:creationId xmlns:a16="http://schemas.microsoft.com/office/drawing/2014/main" id="{42660AC0-A3A7-FEE6-0F8C-E05A19C3308C}"/>
              </a:ext>
            </a:extLst>
          </p:cNvPr>
          <p:cNvPicPr/>
          <p:nvPr/>
        </p:nvPicPr>
        <p:blipFill>
          <a:blip r:embed="rId7"/>
          <a:srcRect/>
          <a:stretch>
            <a:fillRect/>
          </a:stretch>
        </p:blipFill>
        <p:spPr>
          <a:xfrm>
            <a:off x="4438097" y="-3079362"/>
            <a:ext cx="3630833" cy="533175"/>
          </a:xfrm>
          <a:prstGeom prst="rect">
            <a:avLst/>
          </a:prstGeom>
          <a:ln/>
        </p:spPr>
      </p:pic>
      <p:pic>
        <p:nvPicPr>
          <p:cNvPr id="12" name="image24.png">
            <a:extLst>
              <a:ext uri="{FF2B5EF4-FFF2-40B4-BE49-F238E27FC236}">
                <a16:creationId xmlns:a16="http://schemas.microsoft.com/office/drawing/2014/main" id="{D28B458B-DBB6-3E64-A3CB-A472C32F4163}"/>
              </a:ext>
            </a:extLst>
          </p:cNvPr>
          <p:cNvPicPr/>
          <p:nvPr/>
        </p:nvPicPr>
        <p:blipFill>
          <a:blip r:embed="rId8"/>
          <a:srcRect/>
          <a:stretch>
            <a:fillRect/>
          </a:stretch>
        </p:blipFill>
        <p:spPr>
          <a:xfrm>
            <a:off x="4438097" y="-2338117"/>
            <a:ext cx="3622326" cy="529958"/>
          </a:xfrm>
          <a:prstGeom prst="rect">
            <a:avLst/>
          </a:prstGeom>
          <a:ln/>
        </p:spPr>
      </p:pic>
      <p:pic>
        <p:nvPicPr>
          <p:cNvPr id="13" name="image35.png">
            <a:extLst>
              <a:ext uri="{FF2B5EF4-FFF2-40B4-BE49-F238E27FC236}">
                <a16:creationId xmlns:a16="http://schemas.microsoft.com/office/drawing/2014/main" id="{DA5183D8-12CE-A07F-164A-E0A71F8A2280}"/>
              </a:ext>
            </a:extLst>
          </p:cNvPr>
          <p:cNvPicPr/>
          <p:nvPr/>
        </p:nvPicPr>
        <p:blipFill>
          <a:blip r:embed="rId9"/>
          <a:srcRect/>
          <a:stretch>
            <a:fillRect/>
          </a:stretch>
        </p:blipFill>
        <p:spPr>
          <a:xfrm>
            <a:off x="4413135" y="-1593846"/>
            <a:ext cx="3647288" cy="482844"/>
          </a:xfrm>
          <a:prstGeom prst="rect">
            <a:avLst/>
          </a:prstGeom>
          <a:ln/>
        </p:spPr>
      </p:pic>
      <p:sp>
        <p:nvSpPr>
          <p:cNvPr id="14" name="TextBox 13">
            <a:extLst>
              <a:ext uri="{FF2B5EF4-FFF2-40B4-BE49-F238E27FC236}">
                <a16:creationId xmlns:a16="http://schemas.microsoft.com/office/drawing/2014/main" id="{D46E7401-5898-D962-6F20-C70653CCEE44}"/>
              </a:ext>
            </a:extLst>
          </p:cNvPr>
          <p:cNvSpPr txBox="1"/>
          <p:nvPr/>
        </p:nvSpPr>
        <p:spPr>
          <a:xfrm>
            <a:off x="5421845" y="-119819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Xuất Xứ</a:t>
            </a:r>
            <a:endParaRPr lang="en-US" sz="1050" u="none" strike="noStrike">
              <a:effectLst/>
              <a:latin typeface="Oswald Light" pitchFamily="2" charset="0"/>
              <a:ea typeface="Calibri" panose="020F0502020204030204" pitchFamily="34" charset="0"/>
            </a:endParaRPr>
          </a:p>
        </p:txBody>
      </p:sp>
      <p:pic>
        <p:nvPicPr>
          <p:cNvPr id="15" name="image61.png">
            <a:extLst>
              <a:ext uri="{FF2B5EF4-FFF2-40B4-BE49-F238E27FC236}">
                <a16:creationId xmlns:a16="http://schemas.microsoft.com/office/drawing/2014/main" id="{CC4E8D4B-FDAA-D473-0934-118EA0507B74}"/>
              </a:ext>
            </a:extLst>
          </p:cNvPr>
          <p:cNvPicPr/>
          <p:nvPr/>
        </p:nvPicPr>
        <p:blipFill>
          <a:blip r:embed="rId10"/>
          <a:srcRect/>
          <a:stretch>
            <a:fillRect/>
          </a:stretch>
        </p:blipFill>
        <p:spPr>
          <a:xfrm>
            <a:off x="4413135" y="-923288"/>
            <a:ext cx="3647288" cy="482844"/>
          </a:xfrm>
          <a:prstGeom prst="rect">
            <a:avLst/>
          </a:prstGeom>
          <a:ln/>
        </p:spPr>
      </p:pic>
      <p:pic>
        <p:nvPicPr>
          <p:cNvPr id="16" name="image17.png">
            <a:extLst>
              <a:ext uri="{FF2B5EF4-FFF2-40B4-BE49-F238E27FC236}">
                <a16:creationId xmlns:a16="http://schemas.microsoft.com/office/drawing/2014/main" id="{EAED5FE0-5B3E-966C-2896-A96B3CCC37A2}"/>
              </a:ext>
            </a:extLst>
          </p:cNvPr>
          <p:cNvPicPr/>
          <p:nvPr/>
        </p:nvPicPr>
        <p:blipFill>
          <a:blip r:embed="rId11"/>
          <a:srcRect/>
          <a:stretch>
            <a:fillRect/>
          </a:stretch>
        </p:blipFill>
        <p:spPr>
          <a:xfrm>
            <a:off x="715823" y="1286959"/>
            <a:ext cx="3440723" cy="501243"/>
          </a:xfrm>
          <a:prstGeom prst="rect">
            <a:avLst/>
          </a:prstGeom>
          <a:ln/>
        </p:spPr>
      </p:pic>
      <p:sp>
        <p:nvSpPr>
          <p:cNvPr id="17" name="TextBox 16">
            <a:extLst>
              <a:ext uri="{FF2B5EF4-FFF2-40B4-BE49-F238E27FC236}">
                <a16:creationId xmlns:a16="http://schemas.microsoft.com/office/drawing/2014/main" id="{E4604CC8-933C-1318-D221-B4D68DB531ED}"/>
              </a:ext>
            </a:extLst>
          </p:cNvPr>
          <p:cNvSpPr txBox="1"/>
          <p:nvPr/>
        </p:nvSpPr>
        <p:spPr>
          <a:xfrm>
            <a:off x="1396595" y="1735999"/>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Khu vực kho</a:t>
            </a:r>
            <a:endParaRPr lang="en-US" sz="1050" u="none" strike="noStrike">
              <a:effectLst/>
              <a:latin typeface="Oswald Light" pitchFamily="2" charset="0"/>
              <a:ea typeface="Calibri" panose="020F0502020204030204" pitchFamily="34" charset="0"/>
            </a:endParaRPr>
          </a:p>
        </p:txBody>
      </p:sp>
      <p:pic>
        <p:nvPicPr>
          <p:cNvPr id="18" name="image50.png">
            <a:extLst>
              <a:ext uri="{FF2B5EF4-FFF2-40B4-BE49-F238E27FC236}">
                <a16:creationId xmlns:a16="http://schemas.microsoft.com/office/drawing/2014/main" id="{9AD7C6D9-E03E-6DF5-6C8A-65D3F1FC1CD0}"/>
              </a:ext>
            </a:extLst>
          </p:cNvPr>
          <p:cNvPicPr/>
          <p:nvPr/>
        </p:nvPicPr>
        <p:blipFill>
          <a:blip r:embed="rId12"/>
          <a:srcRect/>
          <a:stretch>
            <a:fillRect/>
          </a:stretch>
        </p:blipFill>
        <p:spPr>
          <a:xfrm>
            <a:off x="699108" y="1985753"/>
            <a:ext cx="3422983" cy="533175"/>
          </a:xfrm>
          <a:prstGeom prst="rect">
            <a:avLst/>
          </a:prstGeom>
          <a:ln/>
        </p:spPr>
      </p:pic>
      <p:pic>
        <p:nvPicPr>
          <p:cNvPr id="26" name="image38.png">
            <a:extLst>
              <a:ext uri="{FF2B5EF4-FFF2-40B4-BE49-F238E27FC236}">
                <a16:creationId xmlns:a16="http://schemas.microsoft.com/office/drawing/2014/main" id="{8A2307F5-CCD4-8722-DDF1-185BD2758583}"/>
              </a:ext>
            </a:extLst>
          </p:cNvPr>
          <p:cNvPicPr/>
          <p:nvPr/>
        </p:nvPicPr>
        <p:blipFill>
          <a:blip r:embed="rId13"/>
          <a:srcRect/>
          <a:stretch>
            <a:fillRect/>
          </a:stretch>
        </p:blipFill>
        <p:spPr>
          <a:xfrm>
            <a:off x="689144" y="2714973"/>
            <a:ext cx="3422984" cy="816354"/>
          </a:xfrm>
          <a:prstGeom prst="rect">
            <a:avLst/>
          </a:prstGeom>
          <a:ln/>
        </p:spPr>
      </p:pic>
      <p:sp>
        <p:nvSpPr>
          <p:cNvPr id="27" name="TextBox 26">
            <a:extLst>
              <a:ext uri="{FF2B5EF4-FFF2-40B4-BE49-F238E27FC236}">
                <a16:creationId xmlns:a16="http://schemas.microsoft.com/office/drawing/2014/main" id="{FDD2C32B-46F3-DA30-5EFE-1AAF77E52723}"/>
              </a:ext>
            </a:extLst>
          </p:cNvPr>
          <p:cNvSpPr txBox="1"/>
          <p:nvPr/>
        </p:nvSpPr>
        <p:spPr>
          <a:xfrm>
            <a:off x="1455962" y="3456374"/>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Nhà Cung Cấp</a:t>
            </a:r>
            <a:endParaRPr lang="en-US" sz="1050" u="none" strike="noStrike">
              <a:effectLst/>
              <a:latin typeface="Oswald Light" pitchFamily="2" charset="0"/>
              <a:ea typeface="Calibri" panose="020F0502020204030204" pitchFamily="34" charset="0"/>
            </a:endParaRPr>
          </a:p>
        </p:txBody>
      </p:sp>
      <p:pic>
        <p:nvPicPr>
          <p:cNvPr id="28" name="image52.png">
            <a:extLst>
              <a:ext uri="{FF2B5EF4-FFF2-40B4-BE49-F238E27FC236}">
                <a16:creationId xmlns:a16="http://schemas.microsoft.com/office/drawing/2014/main" id="{719B615C-6C78-6060-7AFE-5B14B7D43232}"/>
              </a:ext>
            </a:extLst>
          </p:cNvPr>
          <p:cNvPicPr/>
          <p:nvPr/>
        </p:nvPicPr>
        <p:blipFill>
          <a:blip r:embed="rId14"/>
          <a:srcRect/>
          <a:stretch>
            <a:fillRect/>
          </a:stretch>
        </p:blipFill>
        <p:spPr>
          <a:xfrm>
            <a:off x="689144" y="3714056"/>
            <a:ext cx="3432947" cy="816354"/>
          </a:xfrm>
          <a:prstGeom prst="rect">
            <a:avLst/>
          </a:prstGeom>
          <a:ln/>
        </p:spPr>
      </p:pic>
      <p:pic>
        <p:nvPicPr>
          <p:cNvPr id="29" name="image64.png">
            <a:extLst>
              <a:ext uri="{FF2B5EF4-FFF2-40B4-BE49-F238E27FC236}">
                <a16:creationId xmlns:a16="http://schemas.microsoft.com/office/drawing/2014/main" id="{B49D368F-2BA9-F326-155F-742B81C5BDD6}"/>
              </a:ext>
            </a:extLst>
          </p:cNvPr>
          <p:cNvPicPr/>
          <p:nvPr/>
        </p:nvPicPr>
        <p:blipFill>
          <a:blip r:embed="rId15"/>
          <a:srcRect/>
          <a:stretch>
            <a:fillRect/>
          </a:stretch>
        </p:blipFill>
        <p:spPr>
          <a:xfrm>
            <a:off x="4499212" y="1239969"/>
            <a:ext cx="3549137" cy="1058771"/>
          </a:xfrm>
          <a:prstGeom prst="rect">
            <a:avLst/>
          </a:prstGeom>
          <a:ln/>
        </p:spPr>
      </p:pic>
      <p:pic>
        <p:nvPicPr>
          <p:cNvPr id="30" name="image70.png">
            <a:extLst>
              <a:ext uri="{FF2B5EF4-FFF2-40B4-BE49-F238E27FC236}">
                <a16:creationId xmlns:a16="http://schemas.microsoft.com/office/drawing/2014/main" id="{2CBD63BA-1DC3-BD32-B9E1-029290A6AD95}"/>
              </a:ext>
            </a:extLst>
          </p:cNvPr>
          <p:cNvPicPr/>
          <p:nvPr/>
        </p:nvPicPr>
        <p:blipFill>
          <a:blip r:embed="rId16"/>
          <a:srcRect/>
          <a:stretch>
            <a:fillRect/>
          </a:stretch>
        </p:blipFill>
        <p:spPr>
          <a:xfrm>
            <a:off x="4480694" y="2604527"/>
            <a:ext cx="3567656" cy="921842"/>
          </a:xfrm>
          <a:prstGeom prst="rect">
            <a:avLst/>
          </a:prstGeom>
          <a:ln/>
        </p:spPr>
      </p:pic>
    </p:spTree>
    <p:extLst>
      <p:ext uri="{BB962C8B-B14F-4D97-AF65-F5344CB8AC3E}">
        <p14:creationId xmlns:p14="http://schemas.microsoft.com/office/powerpoint/2010/main" val="384315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5" name="Google Shape;655;p35"/>
          <p:cNvGrpSpPr/>
          <p:nvPr/>
        </p:nvGrpSpPr>
        <p:grpSpPr>
          <a:xfrm>
            <a:off x="715160" y="1205876"/>
            <a:ext cx="2418600" cy="3250011"/>
            <a:chOff x="715400" y="1491999"/>
            <a:chExt cx="2418600" cy="3024926"/>
          </a:xfrm>
        </p:grpSpPr>
        <p:sp>
          <p:nvSpPr>
            <p:cNvPr id="656" name="Google Shape;656;p35"/>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5"/>
            <p:cNvGrpSpPr/>
            <p:nvPr/>
          </p:nvGrpSpPr>
          <p:grpSpPr>
            <a:xfrm>
              <a:off x="715400" y="1491999"/>
              <a:ext cx="2327100" cy="2933426"/>
              <a:chOff x="715400" y="1491999"/>
              <a:chExt cx="2327100" cy="2933426"/>
            </a:xfrm>
          </p:grpSpPr>
          <p:sp>
            <p:nvSpPr>
              <p:cNvPr id="658" name="Google Shape;658;p35"/>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5"/>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660" name="Google Shape;660;p35"/>
          <p:cNvSpPr txBox="1">
            <a:spLocks noGrp="1"/>
          </p:cNvSpPr>
          <p:nvPr>
            <p:ph type="subTitle" idx="1"/>
          </p:nvPr>
        </p:nvSpPr>
        <p:spPr>
          <a:xfrm>
            <a:off x="772982" y="2724943"/>
            <a:ext cx="21972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Oswald bold" pitchFamily="2" charset="0"/>
              </a:rPr>
              <a:t>5.1 Thiết kế ERD</a:t>
            </a:r>
            <a:endParaRPr sz="2000">
              <a:latin typeface="Oswald bold" pitchFamily="2" charset="0"/>
            </a:endParaRPr>
          </a:p>
        </p:txBody>
      </p:sp>
      <p:sp>
        <p:nvSpPr>
          <p:cNvPr id="663" name="Google Shape;663;p35"/>
          <p:cNvSpPr txBox="1">
            <a:spLocks noGrp="1"/>
          </p:cNvSpPr>
          <p:nvPr>
            <p:ph type="title"/>
          </p:nvPr>
        </p:nvSpPr>
        <p:spPr>
          <a:xfrm>
            <a:off x="644776" y="254841"/>
            <a:ext cx="7717500" cy="409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pitchFamily="2" charset="0"/>
                <a:ea typeface="Karla"/>
                <a:cs typeface="Karla"/>
                <a:sym typeface="Karla"/>
              </a:rPr>
              <a:t>THIẾT KẾ DỮ LIỆU</a:t>
            </a:r>
            <a:endParaRPr lang="en-US" sz="1800" b="1">
              <a:solidFill>
                <a:schemeClr val="dk1"/>
              </a:solidFill>
              <a:latin typeface="Oswald" pitchFamily="2" charset="0"/>
              <a:ea typeface="Karla"/>
              <a:cs typeface="Karla"/>
              <a:sym typeface="Karla"/>
            </a:endParaRPr>
          </a:p>
        </p:txBody>
      </p:sp>
      <p:sp>
        <p:nvSpPr>
          <p:cNvPr id="664" name="Google Shape;664;p35"/>
          <p:cNvSpPr txBox="1">
            <a:spLocks noGrp="1"/>
          </p:cNvSpPr>
          <p:nvPr>
            <p:ph type="subTitle" idx="2"/>
          </p:nvPr>
        </p:nvSpPr>
        <p:spPr>
          <a:xfrm>
            <a:off x="796503" y="3247483"/>
            <a:ext cx="2194500" cy="825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Oswald Light" pitchFamily="2" charset="0"/>
              </a:rPr>
              <a:t>ERD là một sơ đồ, thể hiện các thực thể có trong database, và mối quan hệ giữa chúng với nhau. </a:t>
            </a:r>
            <a:endParaRPr>
              <a:latin typeface="Oswald Light" pitchFamily="2" charset="0"/>
            </a:endParaRPr>
          </a:p>
        </p:txBody>
      </p:sp>
      <p:sp>
        <p:nvSpPr>
          <p:cNvPr id="673" name="Google Shape;673;p35"/>
          <p:cNvSpPr/>
          <p:nvPr/>
        </p:nvSpPr>
        <p:spPr>
          <a:xfrm>
            <a:off x="7216958" y="51557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6984618" y="36692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715160" y="35283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1418729" y="1674720"/>
            <a:ext cx="905707" cy="905707"/>
          </a:xfrm>
          <a:prstGeom prst="rect">
            <a:avLst/>
          </a:prstGeom>
        </p:spPr>
      </p:pic>
      <p:grpSp>
        <p:nvGrpSpPr>
          <p:cNvPr id="12" name="Google Shape;655;p35">
            <a:extLst>
              <a:ext uri="{FF2B5EF4-FFF2-40B4-BE49-F238E27FC236}">
                <a16:creationId xmlns:a16="http://schemas.microsoft.com/office/drawing/2014/main" id="{82742067-3815-4CCA-DA57-1ADFC092A805}"/>
              </a:ext>
            </a:extLst>
          </p:cNvPr>
          <p:cNvGrpSpPr/>
          <p:nvPr/>
        </p:nvGrpSpPr>
        <p:grpSpPr>
          <a:xfrm>
            <a:off x="3414388" y="1197199"/>
            <a:ext cx="2418600" cy="3250011"/>
            <a:chOff x="715400" y="1491999"/>
            <a:chExt cx="2418600" cy="3024926"/>
          </a:xfrm>
        </p:grpSpPr>
        <p:sp>
          <p:nvSpPr>
            <p:cNvPr id="13" name="Google Shape;656;p35">
              <a:extLst>
                <a:ext uri="{FF2B5EF4-FFF2-40B4-BE49-F238E27FC236}">
                  <a16:creationId xmlns:a16="http://schemas.microsoft.com/office/drawing/2014/main" id="{1554AF26-52E7-3D1D-995E-79C9AAEA8051}"/>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13F18457-BA31-1BD9-C5A4-7AA716EB966C}"/>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58523864-0C20-2620-C48C-A2BBE639C383}"/>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656A1993-1893-D005-E385-1D6DF990240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17" name="Google Shape;660;p35">
            <a:extLst>
              <a:ext uri="{FF2B5EF4-FFF2-40B4-BE49-F238E27FC236}">
                <a16:creationId xmlns:a16="http://schemas.microsoft.com/office/drawing/2014/main" id="{C49414B5-A772-E21C-4F1E-EB260D3ED3BF}"/>
              </a:ext>
            </a:extLst>
          </p:cNvPr>
          <p:cNvSpPr txBox="1">
            <a:spLocks/>
          </p:cNvSpPr>
          <p:nvPr/>
        </p:nvSpPr>
        <p:spPr>
          <a:xfrm>
            <a:off x="3295032" y="2687558"/>
            <a:ext cx="2549906"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5.2 Chuyển sang RDM</a:t>
            </a:r>
          </a:p>
        </p:txBody>
      </p:sp>
      <p:sp>
        <p:nvSpPr>
          <p:cNvPr id="18" name="Google Shape;664;p35">
            <a:extLst>
              <a:ext uri="{FF2B5EF4-FFF2-40B4-BE49-F238E27FC236}">
                <a16:creationId xmlns:a16="http://schemas.microsoft.com/office/drawing/2014/main" id="{946177AF-B7F5-2BEF-BD0E-0211BCE0643B}"/>
              </a:ext>
            </a:extLst>
          </p:cNvPr>
          <p:cNvSpPr txBox="1">
            <a:spLocks/>
          </p:cNvSpPr>
          <p:nvPr/>
        </p:nvSpPr>
        <p:spPr>
          <a:xfrm>
            <a:off x="3495731" y="3238806"/>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M</a:t>
            </a:r>
            <a:r>
              <a:rPr lang="vi-VN">
                <a:latin typeface="Oswald Light" pitchFamily="2" charset="0"/>
              </a:rPr>
              <a:t>ô hình cung cấp một cấu trúc dữ liệu ơn giản và đồng bộ dựa trên khái niệm quan hệ.</a:t>
            </a:r>
          </a:p>
        </p:txBody>
      </p:sp>
      <p:grpSp>
        <p:nvGrpSpPr>
          <p:cNvPr id="20" name="Google Shape;655;p35">
            <a:extLst>
              <a:ext uri="{FF2B5EF4-FFF2-40B4-BE49-F238E27FC236}">
                <a16:creationId xmlns:a16="http://schemas.microsoft.com/office/drawing/2014/main" id="{2221C1A5-7D02-201A-3BBE-B58F37436C42}"/>
              </a:ext>
            </a:extLst>
          </p:cNvPr>
          <p:cNvGrpSpPr/>
          <p:nvPr/>
        </p:nvGrpSpPr>
        <p:grpSpPr>
          <a:xfrm>
            <a:off x="6124394" y="1194651"/>
            <a:ext cx="2418600" cy="3250011"/>
            <a:chOff x="715400" y="1491999"/>
            <a:chExt cx="2418600" cy="3024926"/>
          </a:xfrm>
        </p:grpSpPr>
        <p:sp>
          <p:nvSpPr>
            <p:cNvPr id="21" name="Google Shape;656;p35">
              <a:extLst>
                <a:ext uri="{FF2B5EF4-FFF2-40B4-BE49-F238E27FC236}">
                  <a16:creationId xmlns:a16="http://schemas.microsoft.com/office/drawing/2014/main" id="{C12BFACF-BE8E-6B42-0F91-5AA038F6FB1D}"/>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657;p35">
              <a:extLst>
                <a:ext uri="{FF2B5EF4-FFF2-40B4-BE49-F238E27FC236}">
                  <a16:creationId xmlns:a16="http://schemas.microsoft.com/office/drawing/2014/main" id="{49D3CE2C-ABA2-D734-9558-67339F41B0C6}"/>
                </a:ext>
              </a:extLst>
            </p:cNvPr>
            <p:cNvGrpSpPr/>
            <p:nvPr/>
          </p:nvGrpSpPr>
          <p:grpSpPr>
            <a:xfrm>
              <a:off x="715400" y="1491999"/>
              <a:ext cx="2327100" cy="2933426"/>
              <a:chOff x="715400" y="1491999"/>
              <a:chExt cx="2327100" cy="2933426"/>
            </a:xfrm>
          </p:grpSpPr>
          <p:sp>
            <p:nvSpPr>
              <p:cNvPr id="23" name="Google Shape;658;p35">
                <a:extLst>
                  <a:ext uri="{FF2B5EF4-FFF2-40B4-BE49-F238E27FC236}">
                    <a16:creationId xmlns:a16="http://schemas.microsoft.com/office/drawing/2014/main" id="{832E79B3-CE1D-8DAC-7CD2-1A3F2593482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59;p35">
                <a:extLst>
                  <a:ext uri="{FF2B5EF4-FFF2-40B4-BE49-F238E27FC236}">
                    <a16:creationId xmlns:a16="http://schemas.microsoft.com/office/drawing/2014/main" id="{3420F7FD-996D-B72C-4BA1-66FDB054E771}"/>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5" name="Google Shape;660;p35">
            <a:extLst>
              <a:ext uri="{FF2B5EF4-FFF2-40B4-BE49-F238E27FC236}">
                <a16:creationId xmlns:a16="http://schemas.microsoft.com/office/drawing/2014/main" id="{23827E3B-42B3-59EB-2632-19E5CAF65703}"/>
              </a:ext>
            </a:extLst>
          </p:cNvPr>
          <p:cNvSpPr txBox="1">
            <a:spLocks/>
          </p:cNvSpPr>
          <p:nvPr/>
        </p:nvSpPr>
        <p:spPr>
          <a:xfrm>
            <a:off x="6227844" y="2824923"/>
            <a:ext cx="21972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a:latin typeface="Oswald bold" pitchFamily="2" charset="0"/>
              </a:rPr>
              <a:t>5.3 Thiết kế </a:t>
            </a:r>
          </a:p>
          <a:p>
            <a:pPr marL="0" indent="0"/>
            <a:r>
              <a:rPr lang="en-US" sz="2000">
                <a:latin typeface="Oswald bold" pitchFamily="2" charset="0"/>
              </a:rPr>
              <a:t>cơ sở dữ liệu</a:t>
            </a:r>
          </a:p>
        </p:txBody>
      </p:sp>
      <p:sp>
        <p:nvSpPr>
          <p:cNvPr id="26" name="Google Shape;664;p35">
            <a:extLst>
              <a:ext uri="{FF2B5EF4-FFF2-40B4-BE49-F238E27FC236}">
                <a16:creationId xmlns:a16="http://schemas.microsoft.com/office/drawing/2014/main" id="{96B4F6DD-6DD8-FBF8-EC38-BBCD3AE59A9D}"/>
              </a:ext>
            </a:extLst>
          </p:cNvPr>
          <p:cNvSpPr txBox="1">
            <a:spLocks/>
          </p:cNvSpPr>
          <p:nvPr/>
        </p:nvSpPr>
        <p:spPr>
          <a:xfrm>
            <a:off x="6205737" y="3236258"/>
            <a:ext cx="2194500" cy="82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a:latin typeface="Oswald Light" pitchFamily="2" charset="0"/>
              </a:rPr>
              <a:t>Cơ sở dữ liệu là một tập hợp các dữ liệu có tổ chức liên quan đến nhau, thường được lưu trữ và truy cập điện tử từ hệ thống máy tính. </a:t>
            </a:r>
          </a:p>
        </p:txBody>
      </p:sp>
      <p:pic>
        <p:nvPicPr>
          <p:cNvPr id="29" name="Picture 28">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4226374" y="1606827"/>
            <a:ext cx="896905" cy="896905"/>
          </a:xfrm>
          <a:prstGeom prst="rect">
            <a:avLst/>
          </a:prstGeom>
        </p:spPr>
      </p:pic>
      <p:pic>
        <p:nvPicPr>
          <p:cNvPr id="31" name="Picture 30">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6951575" y="1646918"/>
            <a:ext cx="938646" cy="938646"/>
          </a:xfrm>
          <a:prstGeom prst="rect">
            <a:avLst/>
          </a:prstGeom>
        </p:spPr>
      </p:pic>
      <p:pic>
        <p:nvPicPr>
          <p:cNvPr id="32" name="Picture 31" descr="Diagram, schematic&#10;&#10;Description automatically generated">
            <a:extLst>
              <a:ext uri="{FF2B5EF4-FFF2-40B4-BE49-F238E27FC236}">
                <a16:creationId xmlns:a16="http://schemas.microsoft.com/office/drawing/2014/main" id="{F6334F74-49B4-0C64-FD85-1CEA316400F8}"/>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741180" y="3206286"/>
            <a:ext cx="260803" cy="126415"/>
          </a:xfrm>
          <a:prstGeom prst="rect">
            <a:avLst/>
          </a:prstGeom>
          <a:noFill/>
          <a:ln>
            <a:noFill/>
          </a:ln>
        </p:spPr>
      </p:pic>
      <p:pic>
        <p:nvPicPr>
          <p:cNvPr id="2" name="Picture 1" descr="Diagram, schematic&#10;&#10;Description automatically generated">
            <a:extLst>
              <a:ext uri="{FF2B5EF4-FFF2-40B4-BE49-F238E27FC236}">
                <a16:creationId xmlns:a16="http://schemas.microsoft.com/office/drawing/2014/main" id="{C6FA06F9-E359-D19C-0DE8-0CF0858C77A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Effect>
                      <a14:brightnessContrast contrast="-40000"/>
                    </a14:imgEffect>
                  </a14:imgLayer>
                </a14:imgProps>
              </a:ext>
            </a:extLst>
          </a:blip>
          <a:stretch>
            <a:fillRect/>
          </a:stretch>
        </p:blipFill>
        <p:spPr>
          <a:xfrm>
            <a:off x="4572000" y="3171945"/>
            <a:ext cx="159171" cy="160756"/>
          </a:xfrm>
          <a:prstGeom prst="rect">
            <a:avLst/>
          </a:prstGeom>
        </p:spPr>
      </p:pic>
      <p:sp>
        <p:nvSpPr>
          <p:cNvPr id="37" name="TextBox 36">
            <a:extLst>
              <a:ext uri="{FF2B5EF4-FFF2-40B4-BE49-F238E27FC236}">
                <a16:creationId xmlns:a16="http://schemas.microsoft.com/office/drawing/2014/main" id="{AF6E3B20-3BAE-DEA1-D7DC-34E3C122EE44}"/>
              </a:ext>
            </a:extLst>
          </p:cNvPr>
          <p:cNvSpPr txBox="1"/>
          <p:nvPr/>
        </p:nvSpPr>
        <p:spPr>
          <a:xfrm>
            <a:off x="1380048" y="-4043156"/>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Hệ Điều Hành</a:t>
            </a:r>
            <a:endParaRPr lang="en-US" sz="1050" u="none" strike="noStrike">
              <a:effectLst/>
              <a:latin typeface="Oswald Light" pitchFamily="2" charset="0"/>
              <a:ea typeface="Calibri" panose="020F0502020204030204" pitchFamily="34" charset="0"/>
            </a:endParaRPr>
          </a:p>
        </p:txBody>
      </p:sp>
      <p:sp>
        <p:nvSpPr>
          <p:cNvPr id="38" name="TextBox 37">
            <a:extLst>
              <a:ext uri="{FF2B5EF4-FFF2-40B4-BE49-F238E27FC236}">
                <a16:creationId xmlns:a16="http://schemas.microsoft.com/office/drawing/2014/main" id="{F3043F39-DFAB-8D48-A352-22813D4AFC7C}"/>
              </a:ext>
            </a:extLst>
          </p:cNvPr>
          <p:cNvSpPr txBox="1"/>
          <p:nvPr/>
        </p:nvSpPr>
        <p:spPr>
          <a:xfrm>
            <a:off x="1482957" y="-2656612"/>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Khách Hàng</a:t>
            </a:r>
            <a:endParaRPr lang="en-US" sz="1050" u="none" strike="noStrike">
              <a:effectLst/>
              <a:latin typeface="Oswald Light" pitchFamily="2" charset="0"/>
              <a:ea typeface="Calibri" panose="020F0502020204030204" pitchFamily="34" charset="0"/>
            </a:endParaRPr>
          </a:p>
        </p:txBody>
      </p:sp>
      <p:sp>
        <p:nvSpPr>
          <p:cNvPr id="39" name="TextBox 38">
            <a:extLst>
              <a:ext uri="{FF2B5EF4-FFF2-40B4-BE49-F238E27FC236}">
                <a16:creationId xmlns:a16="http://schemas.microsoft.com/office/drawing/2014/main" id="{299D3D23-4086-1B0E-E65C-0433475B8BFB}"/>
              </a:ext>
            </a:extLst>
          </p:cNvPr>
          <p:cNvSpPr txBox="1"/>
          <p:nvPr/>
        </p:nvSpPr>
        <p:spPr>
          <a:xfrm>
            <a:off x="5383606" y="-4092918"/>
            <a:ext cx="1654577"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Nhân Viên</a:t>
            </a:r>
            <a:endParaRPr lang="en-US" sz="1050" u="none" strike="noStrike">
              <a:effectLst/>
              <a:latin typeface="Oswald Light" pitchFamily="2" charset="0"/>
              <a:ea typeface="Calibri" panose="020F0502020204030204" pitchFamily="34" charset="0"/>
            </a:endParaRPr>
          </a:p>
        </p:txBody>
      </p:sp>
      <p:sp>
        <p:nvSpPr>
          <p:cNvPr id="40" name="TextBox 39">
            <a:extLst>
              <a:ext uri="{FF2B5EF4-FFF2-40B4-BE49-F238E27FC236}">
                <a16:creationId xmlns:a16="http://schemas.microsoft.com/office/drawing/2014/main" id="{4352A183-5E25-BCB8-78C4-F7BF43ECDDDA}"/>
              </a:ext>
            </a:extLst>
          </p:cNvPr>
          <p:cNvSpPr txBox="1"/>
          <p:nvPr/>
        </p:nvSpPr>
        <p:spPr>
          <a:xfrm>
            <a:off x="5415430" y="-2776473"/>
            <a:ext cx="1654577" cy="315792"/>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Tài Khoản</a:t>
            </a:r>
            <a:endParaRPr lang="en-US" sz="1050" u="none" strike="noStrike">
              <a:effectLst/>
              <a:latin typeface="Oswald Light" pitchFamily="2" charset="0"/>
              <a:ea typeface="Calibri" panose="020F0502020204030204" pitchFamily="34" charset="0"/>
            </a:endParaRPr>
          </a:p>
        </p:txBody>
      </p:sp>
      <p:pic>
        <p:nvPicPr>
          <p:cNvPr id="41" name="image17.png">
            <a:extLst>
              <a:ext uri="{FF2B5EF4-FFF2-40B4-BE49-F238E27FC236}">
                <a16:creationId xmlns:a16="http://schemas.microsoft.com/office/drawing/2014/main" id="{E0AED46A-031C-1ABA-3F08-B61689DC80CD}"/>
              </a:ext>
            </a:extLst>
          </p:cNvPr>
          <p:cNvPicPr/>
          <p:nvPr/>
        </p:nvPicPr>
        <p:blipFill>
          <a:blip r:embed="rId10"/>
          <a:srcRect/>
          <a:stretch>
            <a:fillRect/>
          </a:stretch>
        </p:blipFill>
        <p:spPr>
          <a:xfrm>
            <a:off x="735562" y="-3788255"/>
            <a:ext cx="3440723" cy="501243"/>
          </a:xfrm>
          <a:prstGeom prst="rect">
            <a:avLst/>
          </a:prstGeom>
          <a:ln/>
        </p:spPr>
      </p:pic>
      <p:sp>
        <p:nvSpPr>
          <p:cNvPr id="42" name="TextBox 41">
            <a:extLst>
              <a:ext uri="{FF2B5EF4-FFF2-40B4-BE49-F238E27FC236}">
                <a16:creationId xmlns:a16="http://schemas.microsoft.com/office/drawing/2014/main" id="{214E085E-4E82-8660-FB2A-B17A7E7FD914}"/>
              </a:ext>
            </a:extLst>
          </p:cNvPr>
          <p:cNvSpPr txBox="1"/>
          <p:nvPr/>
        </p:nvSpPr>
        <p:spPr>
          <a:xfrm>
            <a:off x="1416334" y="-3339215"/>
            <a:ext cx="1642636" cy="315792"/>
          </a:xfrm>
          <a:prstGeom prst="rect">
            <a:avLst/>
          </a:prstGeom>
          <a:noFill/>
        </p:spPr>
        <p:txBody>
          <a:bodyPr wrap="square">
            <a:spAutoFit/>
          </a:bodyPr>
          <a:lstStyle/>
          <a:p>
            <a:pPr marL="457200" lvl="1" algn="just">
              <a:lnSpc>
                <a:spcPct val="150000"/>
              </a:lnSpc>
              <a:spcAft>
                <a:spcPts val="600"/>
              </a:spcAft>
            </a:pPr>
            <a:r>
              <a:rPr lang="en-US" sz="1050" u="none" strike="noStrike">
                <a:effectLst/>
                <a:latin typeface="Oswald Light" pitchFamily="2" charset="0"/>
                <a:ea typeface="Times New Roman" panose="02020603050405020304" pitchFamily="18" charset="0"/>
              </a:rPr>
              <a:t>Khu vực kho</a:t>
            </a:r>
            <a:endParaRPr lang="en-US" sz="1050" u="none" strike="noStrike">
              <a:effectLst/>
              <a:latin typeface="Oswald Light" pitchFamily="2" charset="0"/>
              <a:ea typeface="Calibri" panose="020F0502020204030204" pitchFamily="34" charset="0"/>
            </a:endParaRPr>
          </a:p>
        </p:txBody>
      </p:sp>
      <p:pic>
        <p:nvPicPr>
          <p:cNvPr id="43" name="image50.png">
            <a:extLst>
              <a:ext uri="{FF2B5EF4-FFF2-40B4-BE49-F238E27FC236}">
                <a16:creationId xmlns:a16="http://schemas.microsoft.com/office/drawing/2014/main" id="{33FDF907-EBB9-56CF-8FFD-8579686E3EC3}"/>
              </a:ext>
            </a:extLst>
          </p:cNvPr>
          <p:cNvPicPr/>
          <p:nvPr/>
        </p:nvPicPr>
        <p:blipFill>
          <a:blip r:embed="rId11"/>
          <a:srcRect/>
          <a:stretch>
            <a:fillRect/>
          </a:stretch>
        </p:blipFill>
        <p:spPr>
          <a:xfrm>
            <a:off x="718847" y="-3089461"/>
            <a:ext cx="3422983" cy="533175"/>
          </a:xfrm>
          <a:prstGeom prst="rect">
            <a:avLst/>
          </a:prstGeom>
          <a:ln/>
        </p:spPr>
      </p:pic>
      <p:pic>
        <p:nvPicPr>
          <p:cNvPr id="44" name="image38.png">
            <a:extLst>
              <a:ext uri="{FF2B5EF4-FFF2-40B4-BE49-F238E27FC236}">
                <a16:creationId xmlns:a16="http://schemas.microsoft.com/office/drawing/2014/main" id="{5346DFFF-79EA-E54E-9D1D-1B191D69F06D}"/>
              </a:ext>
            </a:extLst>
          </p:cNvPr>
          <p:cNvPicPr/>
          <p:nvPr/>
        </p:nvPicPr>
        <p:blipFill>
          <a:blip r:embed="rId12"/>
          <a:srcRect/>
          <a:stretch>
            <a:fillRect/>
          </a:stretch>
        </p:blipFill>
        <p:spPr>
          <a:xfrm>
            <a:off x="708883" y="-2360241"/>
            <a:ext cx="3422984" cy="816354"/>
          </a:xfrm>
          <a:prstGeom prst="rect">
            <a:avLst/>
          </a:prstGeom>
          <a:ln/>
        </p:spPr>
      </p:pic>
      <p:sp>
        <p:nvSpPr>
          <p:cNvPr id="45" name="TextBox 44">
            <a:extLst>
              <a:ext uri="{FF2B5EF4-FFF2-40B4-BE49-F238E27FC236}">
                <a16:creationId xmlns:a16="http://schemas.microsoft.com/office/drawing/2014/main" id="{8CF897AC-85F0-E3FF-4E50-23CB611B42C4}"/>
              </a:ext>
            </a:extLst>
          </p:cNvPr>
          <p:cNvSpPr txBox="1"/>
          <p:nvPr/>
        </p:nvSpPr>
        <p:spPr>
          <a:xfrm>
            <a:off x="1475701" y="-1618840"/>
            <a:ext cx="1510079" cy="305661"/>
          </a:xfrm>
          <a:prstGeom prst="rect">
            <a:avLst/>
          </a:prstGeom>
          <a:noFill/>
        </p:spPr>
        <p:txBody>
          <a:bodyPr wrap="square">
            <a:spAutoFit/>
          </a:bodyPr>
          <a:lstStyle/>
          <a:p>
            <a:pPr lvl="1" algn="ctr">
              <a:lnSpc>
                <a:spcPct val="150000"/>
              </a:lnSpc>
              <a:spcAft>
                <a:spcPts val="600"/>
              </a:spcAft>
            </a:pPr>
            <a:r>
              <a:rPr lang="en-US" sz="1050">
                <a:latin typeface="Oswald Light" pitchFamily="2" charset="0"/>
                <a:ea typeface="Calibri" panose="020F0502020204030204" pitchFamily="34" charset="0"/>
              </a:rPr>
              <a:t>Nhà Cung Cấp</a:t>
            </a:r>
            <a:endParaRPr lang="en-US" sz="1050" u="none" strike="noStrike">
              <a:effectLst/>
              <a:latin typeface="Oswald Light" pitchFamily="2" charset="0"/>
              <a:ea typeface="Calibri" panose="020F0502020204030204" pitchFamily="34" charset="0"/>
            </a:endParaRPr>
          </a:p>
        </p:txBody>
      </p:sp>
      <p:pic>
        <p:nvPicPr>
          <p:cNvPr id="46" name="image52.png">
            <a:extLst>
              <a:ext uri="{FF2B5EF4-FFF2-40B4-BE49-F238E27FC236}">
                <a16:creationId xmlns:a16="http://schemas.microsoft.com/office/drawing/2014/main" id="{C11A5141-3E36-8CB8-E83E-0AD7240F5963}"/>
              </a:ext>
            </a:extLst>
          </p:cNvPr>
          <p:cNvPicPr/>
          <p:nvPr/>
        </p:nvPicPr>
        <p:blipFill>
          <a:blip r:embed="rId13"/>
          <a:srcRect/>
          <a:stretch>
            <a:fillRect/>
          </a:stretch>
        </p:blipFill>
        <p:spPr>
          <a:xfrm>
            <a:off x="708883" y="-1361158"/>
            <a:ext cx="3432947" cy="816354"/>
          </a:xfrm>
          <a:prstGeom prst="rect">
            <a:avLst/>
          </a:prstGeom>
          <a:ln/>
        </p:spPr>
      </p:pic>
      <p:pic>
        <p:nvPicPr>
          <p:cNvPr id="47" name="image64.png">
            <a:extLst>
              <a:ext uri="{FF2B5EF4-FFF2-40B4-BE49-F238E27FC236}">
                <a16:creationId xmlns:a16="http://schemas.microsoft.com/office/drawing/2014/main" id="{FB66B82C-AD48-B8B6-80F8-3B4C32764C7D}"/>
              </a:ext>
            </a:extLst>
          </p:cNvPr>
          <p:cNvPicPr/>
          <p:nvPr/>
        </p:nvPicPr>
        <p:blipFill>
          <a:blip r:embed="rId14"/>
          <a:srcRect/>
          <a:stretch>
            <a:fillRect/>
          </a:stretch>
        </p:blipFill>
        <p:spPr>
          <a:xfrm>
            <a:off x="4518951" y="-3835245"/>
            <a:ext cx="3549137" cy="1058771"/>
          </a:xfrm>
          <a:prstGeom prst="rect">
            <a:avLst/>
          </a:prstGeom>
          <a:ln/>
        </p:spPr>
      </p:pic>
      <p:pic>
        <p:nvPicPr>
          <p:cNvPr id="48" name="image70.png">
            <a:extLst>
              <a:ext uri="{FF2B5EF4-FFF2-40B4-BE49-F238E27FC236}">
                <a16:creationId xmlns:a16="http://schemas.microsoft.com/office/drawing/2014/main" id="{8F27D065-4D47-7EC7-5323-82F1A12A3C24}"/>
              </a:ext>
            </a:extLst>
          </p:cNvPr>
          <p:cNvPicPr/>
          <p:nvPr/>
        </p:nvPicPr>
        <p:blipFill>
          <a:blip r:embed="rId15"/>
          <a:srcRect/>
          <a:stretch>
            <a:fillRect/>
          </a:stretch>
        </p:blipFill>
        <p:spPr>
          <a:xfrm>
            <a:off x="4500433" y="-2470687"/>
            <a:ext cx="3567656" cy="921842"/>
          </a:xfrm>
          <a:prstGeom prst="rect">
            <a:avLst/>
          </a:prstGeom>
          <a:ln/>
        </p:spPr>
      </p:pic>
    </p:spTree>
    <p:extLst>
      <p:ext uri="{BB962C8B-B14F-4D97-AF65-F5344CB8AC3E}">
        <p14:creationId xmlns:p14="http://schemas.microsoft.com/office/powerpoint/2010/main" val="3928094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SƠ ĐỒ DFD</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latin typeface="Inter Tight Light" pitchFamily="2" charset="0"/>
                <a:ea typeface="Inter Tight Light" pitchFamily="2" charset="0"/>
                <a:cs typeface="Inter Tight Light" pitchFamily="2" charset="0"/>
              </a:rPr>
              <a:t>Gồm sơ đồ DFD ở mức quan niệm, mức đỉnh và phân rã</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C3100CA6-0AD5-9685-210F-05BFD88F2FDD}"/>
              </a:ext>
            </a:extLst>
          </p:cNvPr>
          <p:cNvGrpSpPr/>
          <p:nvPr/>
        </p:nvGrpSpPr>
        <p:grpSpPr>
          <a:xfrm>
            <a:off x="-4372280" y="-4685307"/>
            <a:ext cx="1275119" cy="1713450"/>
            <a:chOff x="715400" y="1491999"/>
            <a:chExt cx="2418600" cy="3024926"/>
          </a:xfrm>
        </p:grpSpPr>
        <p:sp>
          <p:nvSpPr>
            <p:cNvPr id="3" name="Google Shape;656;p35">
              <a:extLst>
                <a:ext uri="{FF2B5EF4-FFF2-40B4-BE49-F238E27FC236}">
                  <a16:creationId xmlns:a16="http://schemas.microsoft.com/office/drawing/2014/main" id="{832B6021-BD95-C6A0-A19E-738242FE5E6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E7D76A46-02E8-84D2-8624-BBA9AF288543}"/>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0708BE01-F5DB-1DC8-EF91-8E50BDCE7BE6}"/>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3C6309FB-DB45-D123-7E54-2B0CAB485550}"/>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2" name="Google Shape;655;p35">
            <a:extLst>
              <a:ext uri="{FF2B5EF4-FFF2-40B4-BE49-F238E27FC236}">
                <a16:creationId xmlns:a16="http://schemas.microsoft.com/office/drawing/2014/main" id="{AB0E2FCD-9CFC-F843-F140-237EE5C7D71A}"/>
              </a:ext>
            </a:extLst>
          </p:cNvPr>
          <p:cNvGrpSpPr/>
          <p:nvPr/>
        </p:nvGrpSpPr>
        <p:grpSpPr>
          <a:xfrm>
            <a:off x="10062967" y="5781368"/>
            <a:ext cx="1181402" cy="1587518"/>
            <a:chOff x="715400" y="1491999"/>
            <a:chExt cx="2418600" cy="3024926"/>
          </a:xfrm>
        </p:grpSpPr>
        <p:sp>
          <p:nvSpPr>
            <p:cNvPr id="13" name="Google Shape;656;p35">
              <a:extLst>
                <a:ext uri="{FF2B5EF4-FFF2-40B4-BE49-F238E27FC236}">
                  <a16:creationId xmlns:a16="http://schemas.microsoft.com/office/drawing/2014/main" id="{A75E237A-5C16-FBFF-CE71-9431382EB91F}"/>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57;p35">
              <a:extLst>
                <a:ext uri="{FF2B5EF4-FFF2-40B4-BE49-F238E27FC236}">
                  <a16:creationId xmlns:a16="http://schemas.microsoft.com/office/drawing/2014/main" id="{A23E0CED-D076-EB1D-0A66-A4D95E1FA09F}"/>
                </a:ext>
              </a:extLst>
            </p:cNvPr>
            <p:cNvGrpSpPr/>
            <p:nvPr/>
          </p:nvGrpSpPr>
          <p:grpSpPr>
            <a:xfrm>
              <a:off x="715400" y="1491999"/>
              <a:ext cx="2327100" cy="2933426"/>
              <a:chOff x="715400" y="1491999"/>
              <a:chExt cx="2327100" cy="2933426"/>
            </a:xfrm>
          </p:grpSpPr>
          <p:sp>
            <p:nvSpPr>
              <p:cNvPr id="15" name="Google Shape;658;p35">
                <a:extLst>
                  <a:ext uri="{FF2B5EF4-FFF2-40B4-BE49-F238E27FC236}">
                    <a16:creationId xmlns:a16="http://schemas.microsoft.com/office/drawing/2014/main" id="{B59F1E33-432D-B27C-1A58-A749D68E0DCA}"/>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59;p35">
                <a:extLst>
                  <a:ext uri="{FF2B5EF4-FFF2-40B4-BE49-F238E27FC236}">
                    <a16:creationId xmlns:a16="http://schemas.microsoft.com/office/drawing/2014/main" id="{EE2573AB-4A62-E741-4E62-A83EF33172D2}"/>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854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spTree>
    <p:extLst>
      <p:ext uri="{BB962C8B-B14F-4D97-AF65-F5344CB8AC3E}">
        <p14:creationId xmlns:p14="http://schemas.microsoft.com/office/powerpoint/2010/main" val="497237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69171" y="254728"/>
            <a:ext cx="7713900" cy="37512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a:solidFill>
                  <a:schemeClr val="hlink"/>
                </a:solidFill>
                <a:uFill>
                  <a:noFill/>
                </a:uFill>
                <a:latin typeface="Oswald bold" pitchFamily="2" charset="0"/>
                <a:ea typeface="Karla"/>
                <a:cs typeface="Karla"/>
                <a:sym typeface="Karla"/>
              </a:rPr>
              <a:t>SƠ ĐỒ DFD</a:t>
            </a:r>
            <a:endParaRPr lang="en-US" sz="18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10089439" y="-794273"/>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2331324" y="2813544"/>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1792293" y="-2028246"/>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384738" y="-2701264"/>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10009095" y="6226026"/>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4626121" y="5887795"/>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7168999" y="6655594"/>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426277" y="767157"/>
            <a:ext cx="8282294" cy="3906443"/>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435429" y="67373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pic>
        <p:nvPicPr>
          <p:cNvPr id="9" name="Picture 8">
            <a:extLst>
              <a:ext uri="{FF2B5EF4-FFF2-40B4-BE49-F238E27FC236}">
                <a16:creationId xmlns:a16="http://schemas.microsoft.com/office/drawing/2014/main" id="{618D4B9F-932C-BCF6-B7D8-F7C90897E3B4}"/>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43375" y="1175258"/>
            <a:ext cx="7935425" cy="3294508"/>
          </a:xfrm>
          <a:prstGeom prst="rect">
            <a:avLst/>
          </a:prstGeom>
          <a:noFill/>
          <a:ln>
            <a:noFill/>
          </a:ln>
        </p:spPr>
      </p:pic>
      <p:grpSp>
        <p:nvGrpSpPr>
          <p:cNvPr id="10" name="Google Shape;655;p35">
            <a:extLst>
              <a:ext uri="{FF2B5EF4-FFF2-40B4-BE49-F238E27FC236}">
                <a16:creationId xmlns:a16="http://schemas.microsoft.com/office/drawing/2014/main" id="{096C67F6-583A-E53A-3B23-1D8E1D099E31}"/>
              </a:ext>
            </a:extLst>
          </p:cNvPr>
          <p:cNvGrpSpPr/>
          <p:nvPr/>
        </p:nvGrpSpPr>
        <p:grpSpPr>
          <a:xfrm>
            <a:off x="-603944" y="6489602"/>
            <a:ext cx="251561" cy="167897"/>
            <a:chOff x="715400" y="1491999"/>
            <a:chExt cx="2418600" cy="3024926"/>
          </a:xfrm>
        </p:grpSpPr>
        <p:sp>
          <p:nvSpPr>
            <p:cNvPr id="11" name="Google Shape;656;p35">
              <a:extLst>
                <a:ext uri="{FF2B5EF4-FFF2-40B4-BE49-F238E27FC236}">
                  <a16:creationId xmlns:a16="http://schemas.microsoft.com/office/drawing/2014/main" id="{7E7EEDBE-186E-170F-DE89-90031E755059}"/>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57;p35">
              <a:extLst>
                <a:ext uri="{FF2B5EF4-FFF2-40B4-BE49-F238E27FC236}">
                  <a16:creationId xmlns:a16="http://schemas.microsoft.com/office/drawing/2014/main" id="{D8A768A7-F4AD-7626-52EA-3130C0C3F0F0}"/>
                </a:ext>
              </a:extLst>
            </p:cNvPr>
            <p:cNvGrpSpPr/>
            <p:nvPr/>
          </p:nvGrpSpPr>
          <p:grpSpPr>
            <a:xfrm>
              <a:off x="715400" y="1491999"/>
              <a:ext cx="2327100" cy="2933426"/>
              <a:chOff x="715400" y="1491999"/>
              <a:chExt cx="2327100" cy="2933426"/>
            </a:xfrm>
          </p:grpSpPr>
          <p:sp>
            <p:nvSpPr>
              <p:cNvPr id="13" name="Google Shape;658;p35">
                <a:extLst>
                  <a:ext uri="{FF2B5EF4-FFF2-40B4-BE49-F238E27FC236}">
                    <a16:creationId xmlns:a16="http://schemas.microsoft.com/office/drawing/2014/main" id="{B01DAEA0-D178-A41D-79B6-E8C211EEB4C1}"/>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659;p35">
                <a:extLst>
                  <a:ext uri="{FF2B5EF4-FFF2-40B4-BE49-F238E27FC236}">
                    <a16:creationId xmlns:a16="http://schemas.microsoft.com/office/drawing/2014/main" id="{BA077DF4-CD1D-876A-6C7B-6AB98D6EB15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024987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spTree>
    <p:extLst>
      <p:ext uri="{BB962C8B-B14F-4D97-AF65-F5344CB8AC3E}">
        <p14:creationId xmlns:p14="http://schemas.microsoft.com/office/powerpoint/2010/main" val="42920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2051427" y="5619988"/>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6961126" y="-1781996"/>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8701536" y="5143500"/>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10383688" y="-1597992"/>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118168" y="-1945517"/>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10012061" y="198720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590138" y="-1783568"/>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938087" y="-844170"/>
            <a:ext cx="677261" cy="281092"/>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6" name="Google Shape;655;p35">
            <a:extLst>
              <a:ext uri="{FF2B5EF4-FFF2-40B4-BE49-F238E27FC236}">
                <a16:creationId xmlns:a16="http://schemas.microsoft.com/office/drawing/2014/main" id="{35D2B430-D565-EF6D-A280-FEA0E6A09259}"/>
              </a:ext>
            </a:extLst>
          </p:cNvPr>
          <p:cNvGrpSpPr/>
          <p:nvPr/>
        </p:nvGrpSpPr>
        <p:grpSpPr>
          <a:xfrm>
            <a:off x="455306" y="702892"/>
            <a:ext cx="8246230" cy="4129293"/>
            <a:chOff x="715400" y="1666570"/>
            <a:chExt cx="2418600"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666570"/>
              <a:ext cx="2327100" cy="2758855"/>
              <a:chOff x="715400" y="1666570"/>
              <a:chExt cx="2327100" cy="2758855"/>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15968" y="413035"/>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6.2 DFD ở mức đỉnh</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34681" y="906314"/>
            <a:ext cx="6961091" cy="3759035"/>
          </a:xfrm>
          <a:prstGeom prst="rect">
            <a:avLst/>
          </a:prstGeom>
          <a:noFill/>
          <a:ln>
            <a:noFill/>
          </a:ln>
        </p:spPr>
      </p:pic>
      <p:pic>
        <p:nvPicPr>
          <p:cNvPr id="7" name="Picture 6">
            <a:extLst>
              <a:ext uri="{FF2B5EF4-FFF2-40B4-BE49-F238E27FC236}">
                <a16:creationId xmlns:a16="http://schemas.microsoft.com/office/drawing/2014/main" id="{A72C352E-6D42-C748-C291-01B0203F8650}"/>
              </a:ext>
            </a:extLst>
          </p:cNvPr>
          <p:cNvPicPr>
            <a:picLocks noChangeAspect="1"/>
          </p:cNvPicPr>
          <p:nvPr/>
        </p:nvPicPr>
        <p:blipFill>
          <a:blip r:embed="rId5"/>
          <a:stretch>
            <a:fillRect/>
          </a:stretch>
        </p:blipFill>
        <p:spPr>
          <a:xfrm>
            <a:off x="6651001" y="3518133"/>
            <a:ext cx="980115" cy="980115"/>
          </a:xfrm>
          <a:prstGeom prst="rect">
            <a:avLst/>
          </a:prstGeom>
        </p:spPr>
      </p:pic>
    </p:spTree>
    <p:extLst>
      <p:ext uri="{BB962C8B-B14F-4D97-AF65-F5344CB8AC3E}">
        <p14:creationId xmlns:p14="http://schemas.microsoft.com/office/powerpoint/2010/main" val="1740161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3" y="913142"/>
            <a:ext cx="8259074" cy="3798817"/>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5"/>
              <a:chOff x="711633" y="1666570"/>
              <a:chExt cx="2330867" cy="2758855"/>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15970" y="7591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 DFD Kiểm kê</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pic>
        <p:nvPicPr>
          <p:cNvPr id="8" name="Picture 7" descr="Diagram&#10;&#10;Description automatically generated">
            <a:extLst>
              <a:ext uri="{FF2B5EF4-FFF2-40B4-BE49-F238E27FC236}">
                <a16:creationId xmlns:a16="http://schemas.microsoft.com/office/drawing/2014/main" id="{0C7EF5B1-6B8E-F7C5-6EE2-592C979EC74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2365" y="1435668"/>
            <a:ext cx="3253278" cy="2647992"/>
          </a:xfrm>
          <a:prstGeom prst="rect">
            <a:avLst/>
          </a:prstGeom>
          <a:noFill/>
          <a:ln>
            <a:noFill/>
          </a:ln>
        </p:spPr>
      </p:pic>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4" y="3972491"/>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pic>
        <p:nvPicPr>
          <p:cNvPr id="12" name="Picture 11" descr="Diagram&#10;&#10;Description automatically generated">
            <a:extLst>
              <a:ext uri="{FF2B5EF4-FFF2-40B4-BE49-F238E27FC236}">
                <a16:creationId xmlns:a16="http://schemas.microsoft.com/office/drawing/2014/main" id="{E5AB89AB-D272-B3CC-4C61-AEC6E2C1B9E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077612" y="1503090"/>
            <a:ext cx="4197447" cy="2647989"/>
          </a:xfrm>
          <a:prstGeom prst="rect">
            <a:avLst/>
          </a:prstGeom>
          <a:noFill/>
          <a:ln>
            <a:noFill/>
          </a:ln>
        </p:spPr>
      </p:pic>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053705"/>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spTree>
    <p:extLst>
      <p:ext uri="{BB962C8B-B14F-4D97-AF65-F5344CB8AC3E}">
        <p14:creationId xmlns:p14="http://schemas.microsoft.com/office/powerpoint/2010/main" val="3156081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6.2.2 DFD Quản lý sản phẩm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1C626595-DC5F-DFD9-6B76-680AFA71FE0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42677" y="1357867"/>
            <a:ext cx="3749694" cy="2887494"/>
          </a:xfrm>
          <a:prstGeom prst="rect">
            <a:avLst/>
          </a:prstGeom>
          <a:noFill/>
          <a:ln>
            <a:noFill/>
          </a:ln>
        </p:spPr>
      </p:pic>
      <p:pic>
        <p:nvPicPr>
          <p:cNvPr id="3" name="Picture 2">
            <a:extLst>
              <a:ext uri="{FF2B5EF4-FFF2-40B4-BE49-F238E27FC236}">
                <a16:creationId xmlns:a16="http://schemas.microsoft.com/office/drawing/2014/main" id="{879947D9-301C-75FC-E6AF-2EBFD214446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97279" y="1366713"/>
            <a:ext cx="3586335" cy="2887494"/>
          </a:xfrm>
          <a:prstGeom prst="rect">
            <a:avLst/>
          </a:prstGeom>
          <a:noFill/>
          <a:ln>
            <a:noFill/>
          </a:ln>
        </p:spPr>
      </p:pic>
    </p:spTree>
    <p:extLst>
      <p:ext uri="{BB962C8B-B14F-4D97-AF65-F5344CB8AC3E}">
        <p14:creationId xmlns:p14="http://schemas.microsoft.com/office/powerpoint/2010/main" val="210295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6.2.3 DFD Quản lý phiếu nhập</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4332A999-66FC-F50F-C7C4-D4FDAA73C4B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92629" y="1319036"/>
            <a:ext cx="3435559" cy="2883461"/>
          </a:xfrm>
          <a:prstGeom prst="rect">
            <a:avLst/>
          </a:prstGeom>
          <a:noFill/>
          <a:ln>
            <a:noFill/>
          </a:ln>
        </p:spPr>
      </p:pic>
      <p:pic>
        <p:nvPicPr>
          <p:cNvPr id="5" name="Picture 4">
            <a:extLst>
              <a:ext uri="{FF2B5EF4-FFF2-40B4-BE49-F238E27FC236}">
                <a16:creationId xmlns:a16="http://schemas.microsoft.com/office/drawing/2014/main" id="{03D61DCD-C5E1-0892-07D8-20046F2402D8}"/>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928188" y="1281711"/>
            <a:ext cx="4430211" cy="2910426"/>
          </a:xfrm>
          <a:prstGeom prst="rect">
            <a:avLst/>
          </a:prstGeom>
          <a:noFill/>
          <a:ln>
            <a:noFill/>
          </a:ln>
        </p:spPr>
      </p:pic>
    </p:spTree>
    <p:extLst>
      <p:ext uri="{BB962C8B-B14F-4D97-AF65-F5344CB8AC3E}">
        <p14:creationId xmlns:p14="http://schemas.microsoft.com/office/powerpoint/2010/main" val="107745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50" y="679350"/>
            <a:ext cx="13683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chemeClr val="hlink"/>
                </a:solidFill>
                <a:uFill>
                  <a:noFill/>
                </a:uFill>
                <a:latin typeface="Oswald" pitchFamily="2" charset="0"/>
                <a:ea typeface="Karla"/>
                <a:cs typeface="Karla"/>
                <a:sym typeface="Karla"/>
              </a:rPr>
              <a:t>KHẢO SÁT HỆ THỐNG</a:t>
            </a:r>
            <a:endParaRPr lang="en-US" sz="4800" b="1">
              <a:solidFill>
                <a:schemeClr val="dk1"/>
              </a:solidFill>
              <a:latin typeface="Oswa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Inter Tight Light" pitchFamily="2" charset="0"/>
                <a:ea typeface="Inter Tight Light" pitchFamily="2" charset="0"/>
                <a:cs typeface="Inter Tight Light" pitchFamily="2" charset="0"/>
              </a:rPr>
              <a:t>Gồm khảo sát hiện trạng, mô tả hệ thống, ưu điểm của hệ thống, chức năng và các đối tượng có trong hệ thống</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87;p31">
            <a:extLst>
              <a:ext uri="{FF2B5EF4-FFF2-40B4-BE49-F238E27FC236}">
                <a16:creationId xmlns:a16="http://schemas.microsoft.com/office/drawing/2014/main" id="{625FABCA-F95B-B394-A023-357BA3AE4A60}"/>
              </a:ext>
            </a:extLst>
          </p:cNvPr>
          <p:cNvGrpSpPr/>
          <p:nvPr/>
        </p:nvGrpSpPr>
        <p:grpSpPr>
          <a:xfrm>
            <a:off x="81688" y="6781825"/>
            <a:ext cx="3771900" cy="1071657"/>
            <a:chOff x="4754850" y="1600325"/>
            <a:chExt cx="3771900" cy="1412550"/>
          </a:xfrm>
        </p:grpSpPr>
        <p:sp>
          <p:nvSpPr>
            <p:cNvPr id="3" name="Google Shape;488;p31">
              <a:extLst>
                <a:ext uri="{FF2B5EF4-FFF2-40B4-BE49-F238E27FC236}">
                  <a16:creationId xmlns:a16="http://schemas.microsoft.com/office/drawing/2014/main" id="{F236916E-0318-B2B7-262A-24D87328B2F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9;p31">
              <a:extLst>
                <a:ext uri="{FF2B5EF4-FFF2-40B4-BE49-F238E27FC236}">
                  <a16:creationId xmlns:a16="http://schemas.microsoft.com/office/drawing/2014/main" id="{481E763A-C0F3-0FC0-4D44-62EADEAD77DD}"/>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90;p31">
              <a:extLst>
                <a:ext uri="{FF2B5EF4-FFF2-40B4-BE49-F238E27FC236}">
                  <a16:creationId xmlns:a16="http://schemas.microsoft.com/office/drawing/2014/main" id="{D0864444-0AE9-2A4E-EDD0-0F433278ABF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6" name="Google Shape;487;p31">
            <a:extLst>
              <a:ext uri="{FF2B5EF4-FFF2-40B4-BE49-F238E27FC236}">
                <a16:creationId xmlns:a16="http://schemas.microsoft.com/office/drawing/2014/main" id="{6777FA9E-0AED-E011-A991-3B64B798DAA7}"/>
              </a:ext>
            </a:extLst>
          </p:cNvPr>
          <p:cNvGrpSpPr/>
          <p:nvPr/>
        </p:nvGrpSpPr>
        <p:grpSpPr>
          <a:xfrm>
            <a:off x="4175722" y="6781825"/>
            <a:ext cx="3771900" cy="1071657"/>
            <a:chOff x="4754850" y="1600325"/>
            <a:chExt cx="3771900" cy="1412550"/>
          </a:xfrm>
        </p:grpSpPr>
        <p:sp>
          <p:nvSpPr>
            <p:cNvPr id="7" name="Google Shape;488;p31">
              <a:extLst>
                <a:ext uri="{FF2B5EF4-FFF2-40B4-BE49-F238E27FC236}">
                  <a16:creationId xmlns:a16="http://schemas.microsoft.com/office/drawing/2014/main" id="{E66A2281-5BC9-1FBE-09A1-B0D9A77FA543}"/>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9;p31">
              <a:extLst>
                <a:ext uri="{FF2B5EF4-FFF2-40B4-BE49-F238E27FC236}">
                  <a16:creationId xmlns:a16="http://schemas.microsoft.com/office/drawing/2014/main" id="{D84639CA-C549-C1F8-B1DA-163DA82BEAB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490;p31">
              <a:extLst>
                <a:ext uri="{FF2B5EF4-FFF2-40B4-BE49-F238E27FC236}">
                  <a16:creationId xmlns:a16="http://schemas.microsoft.com/office/drawing/2014/main" id="{B658C860-2A5B-980B-2C67-97E0EB3E892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0" name="Google Shape;487;p31">
            <a:extLst>
              <a:ext uri="{FF2B5EF4-FFF2-40B4-BE49-F238E27FC236}">
                <a16:creationId xmlns:a16="http://schemas.microsoft.com/office/drawing/2014/main" id="{9814BA4E-0465-8863-6051-65D3F38DD0FC}"/>
              </a:ext>
            </a:extLst>
          </p:cNvPr>
          <p:cNvGrpSpPr/>
          <p:nvPr/>
        </p:nvGrpSpPr>
        <p:grpSpPr>
          <a:xfrm>
            <a:off x="81688" y="7960333"/>
            <a:ext cx="3771900" cy="1071657"/>
            <a:chOff x="4754850" y="1600325"/>
            <a:chExt cx="3771900" cy="1412550"/>
          </a:xfrm>
        </p:grpSpPr>
        <p:sp>
          <p:nvSpPr>
            <p:cNvPr id="11" name="Google Shape;488;p31">
              <a:extLst>
                <a:ext uri="{FF2B5EF4-FFF2-40B4-BE49-F238E27FC236}">
                  <a16:creationId xmlns:a16="http://schemas.microsoft.com/office/drawing/2014/main" id="{A8E8B91C-9756-4F53-2DF1-77F7DD48D928}"/>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9;p31">
              <a:extLst>
                <a:ext uri="{FF2B5EF4-FFF2-40B4-BE49-F238E27FC236}">
                  <a16:creationId xmlns:a16="http://schemas.microsoft.com/office/drawing/2014/main" id="{EF7015ED-58E4-54D7-447D-4DBAEE7A038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490;p31">
              <a:extLst>
                <a:ext uri="{FF2B5EF4-FFF2-40B4-BE49-F238E27FC236}">
                  <a16:creationId xmlns:a16="http://schemas.microsoft.com/office/drawing/2014/main" id="{D69DDD6A-D116-E669-A0DF-1FA6B7DD8CC9}"/>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4" name="Google Shape;487;p31">
            <a:extLst>
              <a:ext uri="{FF2B5EF4-FFF2-40B4-BE49-F238E27FC236}">
                <a16:creationId xmlns:a16="http://schemas.microsoft.com/office/drawing/2014/main" id="{D902DEBE-5F6A-E4CC-972F-A5C0875CF29D}"/>
              </a:ext>
            </a:extLst>
          </p:cNvPr>
          <p:cNvGrpSpPr/>
          <p:nvPr/>
        </p:nvGrpSpPr>
        <p:grpSpPr>
          <a:xfrm>
            <a:off x="80852" y="9147588"/>
            <a:ext cx="3771900" cy="1071657"/>
            <a:chOff x="4754850" y="1600325"/>
            <a:chExt cx="3771900" cy="1412550"/>
          </a:xfrm>
        </p:grpSpPr>
        <p:sp>
          <p:nvSpPr>
            <p:cNvPr id="15" name="Google Shape;488;p31">
              <a:extLst>
                <a:ext uri="{FF2B5EF4-FFF2-40B4-BE49-F238E27FC236}">
                  <a16:creationId xmlns:a16="http://schemas.microsoft.com/office/drawing/2014/main" id="{AF1BAA53-8972-F598-CEF9-50AA4B0BFAA2}"/>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9;p31">
              <a:extLst>
                <a:ext uri="{FF2B5EF4-FFF2-40B4-BE49-F238E27FC236}">
                  <a16:creationId xmlns:a16="http://schemas.microsoft.com/office/drawing/2014/main" id="{D9EC1CE2-D0E6-F78D-B6EA-C4B8A52F1644}"/>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490;p31">
              <a:extLst>
                <a:ext uri="{FF2B5EF4-FFF2-40B4-BE49-F238E27FC236}">
                  <a16:creationId xmlns:a16="http://schemas.microsoft.com/office/drawing/2014/main" id="{EAAC030A-58EC-977C-7626-8E9C0606B5D5}"/>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grpSp>
        <p:nvGrpSpPr>
          <p:cNvPr id="18" name="Google Shape;487;p31">
            <a:extLst>
              <a:ext uri="{FF2B5EF4-FFF2-40B4-BE49-F238E27FC236}">
                <a16:creationId xmlns:a16="http://schemas.microsoft.com/office/drawing/2014/main" id="{1D664E2A-3879-033F-3213-AB95DE7AB10A}"/>
              </a:ext>
            </a:extLst>
          </p:cNvPr>
          <p:cNvGrpSpPr/>
          <p:nvPr/>
        </p:nvGrpSpPr>
        <p:grpSpPr>
          <a:xfrm>
            <a:off x="4175722" y="7974836"/>
            <a:ext cx="3771900" cy="1071657"/>
            <a:chOff x="4754850" y="1600325"/>
            <a:chExt cx="3771900" cy="1412550"/>
          </a:xfrm>
        </p:grpSpPr>
        <p:sp>
          <p:nvSpPr>
            <p:cNvPr id="19" name="Google Shape;488;p31">
              <a:extLst>
                <a:ext uri="{FF2B5EF4-FFF2-40B4-BE49-F238E27FC236}">
                  <a16:creationId xmlns:a16="http://schemas.microsoft.com/office/drawing/2014/main" id="{570F7C26-1D94-AD0A-99A7-FE7FD6E0B85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9;p31">
              <a:extLst>
                <a:ext uri="{FF2B5EF4-FFF2-40B4-BE49-F238E27FC236}">
                  <a16:creationId xmlns:a16="http://schemas.microsoft.com/office/drawing/2014/main" id="{29BF53B1-58CF-3B78-BD85-AEAC0B7A105B}"/>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490;p31">
              <a:extLst>
                <a:ext uri="{FF2B5EF4-FFF2-40B4-BE49-F238E27FC236}">
                  <a16:creationId xmlns:a16="http://schemas.microsoft.com/office/drawing/2014/main" id="{A560EB13-900F-7FC1-CAD1-F03261EC15EC}"/>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22" name="Picture 21" descr="Icon&#10;&#10;Description automatically generated">
            <a:extLst>
              <a:ext uri="{FF2B5EF4-FFF2-40B4-BE49-F238E27FC236}">
                <a16:creationId xmlns:a16="http://schemas.microsoft.com/office/drawing/2014/main" id="{B0F575EE-3B23-F101-E9F1-40623A9AE497}"/>
              </a:ext>
            </a:extLst>
          </p:cNvPr>
          <p:cNvPicPr>
            <a:picLocks noChangeAspect="1"/>
          </p:cNvPicPr>
          <p:nvPr/>
        </p:nvPicPr>
        <p:blipFill>
          <a:blip r:embed="rId3"/>
          <a:stretch>
            <a:fillRect/>
          </a:stretch>
        </p:blipFill>
        <p:spPr>
          <a:xfrm>
            <a:off x="-8318090" y="-5609166"/>
            <a:ext cx="4818617" cy="4818617"/>
          </a:xfrm>
          <a:prstGeom prst="rect">
            <a:avLst/>
          </a:prstGeom>
        </p:spPr>
      </p:pic>
      <p:pic>
        <p:nvPicPr>
          <p:cNvPr id="23" name="Picture 22" descr="Icon&#10;&#10;Description automatically generated">
            <a:extLst>
              <a:ext uri="{FF2B5EF4-FFF2-40B4-BE49-F238E27FC236}">
                <a16:creationId xmlns:a16="http://schemas.microsoft.com/office/drawing/2014/main" id="{C11BD833-4FAE-E56C-EBF5-D366D4A517E0}"/>
              </a:ext>
            </a:extLst>
          </p:cNvPr>
          <p:cNvPicPr>
            <a:picLocks noChangeAspect="1"/>
          </p:cNvPicPr>
          <p:nvPr/>
        </p:nvPicPr>
        <p:blipFill>
          <a:blip r:embed="rId4"/>
          <a:stretch>
            <a:fillRect/>
          </a:stretch>
        </p:blipFill>
        <p:spPr>
          <a:xfrm>
            <a:off x="-7116707" y="-5738196"/>
            <a:ext cx="4957339" cy="4957339"/>
          </a:xfrm>
          <a:prstGeom prst="rect">
            <a:avLst/>
          </a:prstGeom>
        </p:spPr>
      </p:pic>
      <p:pic>
        <p:nvPicPr>
          <p:cNvPr id="24" name="Picture 23" descr="Icon&#10;&#10;Description automatically generated">
            <a:extLst>
              <a:ext uri="{FF2B5EF4-FFF2-40B4-BE49-F238E27FC236}">
                <a16:creationId xmlns:a16="http://schemas.microsoft.com/office/drawing/2014/main" id="{D3598EDD-EC8A-09D8-4CB6-9BDC28511916}"/>
              </a:ext>
            </a:extLst>
          </p:cNvPr>
          <p:cNvPicPr>
            <a:picLocks noChangeAspect="1"/>
          </p:cNvPicPr>
          <p:nvPr/>
        </p:nvPicPr>
        <p:blipFill>
          <a:blip r:embed="rId5"/>
          <a:stretch>
            <a:fillRect/>
          </a:stretch>
        </p:blipFill>
        <p:spPr>
          <a:xfrm>
            <a:off x="-6129194" y="-6068506"/>
            <a:ext cx="5329904" cy="5329904"/>
          </a:xfrm>
          <a:prstGeom prst="rect">
            <a:avLst/>
          </a:prstGeom>
        </p:spPr>
      </p:pic>
    </p:spTree>
    <p:extLst>
      <p:ext uri="{BB962C8B-B14F-4D97-AF65-F5344CB8AC3E}">
        <p14:creationId xmlns:p14="http://schemas.microsoft.com/office/powerpoint/2010/main" val="1126220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6.2.4 DFD Quản lý phiếu xuất</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6" name="Picture 5">
            <a:extLst>
              <a:ext uri="{FF2B5EF4-FFF2-40B4-BE49-F238E27FC236}">
                <a16:creationId xmlns:a16="http://schemas.microsoft.com/office/drawing/2014/main" id="{D9B311FC-CBAD-E96F-5806-C6EF2BD96E5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247932" y="1262114"/>
            <a:ext cx="3919814" cy="2809028"/>
          </a:xfrm>
          <a:prstGeom prst="rect">
            <a:avLst/>
          </a:prstGeom>
          <a:noFill/>
          <a:ln>
            <a:noFill/>
          </a:ln>
        </p:spPr>
      </p:pic>
      <p:pic>
        <p:nvPicPr>
          <p:cNvPr id="8" name="Picture 7">
            <a:extLst>
              <a:ext uri="{FF2B5EF4-FFF2-40B4-BE49-F238E27FC236}">
                <a16:creationId xmlns:a16="http://schemas.microsoft.com/office/drawing/2014/main" id="{51199AA2-1BFA-4D40-AC11-0358E47C01A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91160" y="1262115"/>
            <a:ext cx="3656772" cy="2833976"/>
          </a:xfrm>
          <a:prstGeom prst="rect">
            <a:avLst/>
          </a:prstGeom>
          <a:noFill/>
          <a:ln>
            <a:noFill/>
          </a:ln>
        </p:spPr>
      </p:pic>
    </p:spTree>
    <p:extLst>
      <p:ext uri="{BB962C8B-B14F-4D97-AF65-F5344CB8AC3E}">
        <p14:creationId xmlns:p14="http://schemas.microsoft.com/office/powerpoint/2010/main" val="32017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6.2.5 DFD Quản lý nhân viên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533BDDCF-AB62-8349-BB97-D62FAF69AAE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3293" y="1370738"/>
            <a:ext cx="3711758" cy="2742068"/>
          </a:xfrm>
          <a:prstGeom prst="rect">
            <a:avLst/>
          </a:prstGeom>
          <a:noFill/>
          <a:ln>
            <a:noFill/>
          </a:ln>
        </p:spPr>
      </p:pic>
      <p:pic>
        <p:nvPicPr>
          <p:cNvPr id="5" name="Picture 4">
            <a:extLst>
              <a:ext uri="{FF2B5EF4-FFF2-40B4-BE49-F238E27FC236}">
                <a16:creationId xmlns:a16="http://schemas.microsoft.com/office/drawing/2014/main" id="{FCF5F6A1-BE0D-A877-C485-B025FF3EB49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394187" y="1370738"/>
            <a:ext cx="3872736" cy="2742068"/>
          </a:xfrm>
          <a:prstGeom prst="rect">
            <a:avLst/>
          </a:prstGeom>
          <a:noFill/>
          <a:ln>
            <a:noFill/>
          </a:ln>
        </p:spPr>
      </p:pic>
    </p:spTree>
    <p:extLst>
      <p:ext uri="{BB962C8B-B14F-4D97-AF65-F5344CB8AC3E}">
        <p14:creationId xmlns:p14="http://schemas.microsoft.com/office/powerpoint/2010/main" val="1501099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6.2.6 DFD Quản lý tài khoản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EA366047-577D-F111-50C0-89621C6055E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22514" y="1284475"/>
            <a:ext cx="4043912" cy="2792601"/>
          </a:xfrm>
          <a:prstGeom prst="rect">
            <a:avLst/>
          </a:prstGeom>
          <a:noFill/>
          <a:ln>
            <a:noFill/>
          </a:ln>
        </p:spPr>
      </p:pic>
      <p:pic>
        <p:nvPicPr>
          <p:cNvPr id="3" name="Picture 2">
            <a:extLst>
              <a:ext uri="{FF2B5EF4-FFF2-40B4-BE49-F238E27FC236}">
                <a16:creationId xmlns:a16="http://schemas.microsoft.com/office/drawing/2014/main" id="{DDBB36D5-48BA-0BB3-E5C0-AF472EEF8B7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556953" y="1277726"/>
            <a:ext cx="3622069" cy="2786666"/>
          </a:xfrm>
          <a:prstGeom prst="rect">
            <a:avLst/>
          </a:prstGeom>
          <a:noFill/>
          <a:ln>
            <a:noFill/>
          </a:ln>
        </p:spPr>
      </p:pic>
    </p:spTree>
    <p:extLst>
      <p:ext uri="{BB962C8B-B14F-4D97-AF65-F5344CB8AC3E}">
        <p14:creationId xmlns:p14="http://schemas.microsoft.com/office/powerpoint/2010/main" val="280524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6.2.7 DFD Quản lý nhóm quyền</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D2E77ECE-D71D-ECA2-2B97-DC2F311E175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7831" y="1264905"/>
            <a:ext cx="4024604" cy="2828201"/>
          </a:xfrm>
          <a:prstGeom prst="rect">
            <a:avLst/>
          </a:prstGeom>
          <a:noFill/>
          <a:ln>
            <a:noFill/>
          </a:ln>
        </p:spPr>
      </p:pic>
      <p:pic>
        <p:nvPicPr>
          <p:cNvPr id="5" name="Picture 4">
            <a:extLst>
              <a:ext uri="{FF2B5EF4-FFF2-40B4-BE49-F238E27FC236}">
                <a16:creationId xmlns:a16="http://schemas.microsoft.com/office/drawing/2014/main" id="{DF8DA68D-973C-0155-5552-0B2E64AD722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605279" y="1264905"/>
            <a:ext cx="3659991" cy="2815335"/>
          </a:xfrm>
          <a:prstGeom prst="rect">
            <a:avLst/>
          </a:prstGeom>
          <a:noFill/>
          <a:ln>
            <a:noFill/>
          </a:ln>
        </p:spPr>
      </p:pic>
    </p:spTree>
    <p:extLst>
      <p:ext uri="{BB962C8B-B14F-4D97-AF65-F5344CB8AC3E}">
        <p14:creationId xmlns:p14="http://schemas.microsoft.com/office/powerpoint/2010/main" val="13595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6.2.8 DFD Quản lý khách hàng</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C14743B3-D121-31A9-B995-7134D8C436E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7350" y="1286186"/>
            <a:ext cx="4043421" cy="2859768"/>
          </a:xfrm>
          <a:prstGeom prst="rect">
            <a:avLst/>
          </a:prstGeom>
          <a:noFill/>
          <a:ln>
            <a:noFill/>
          </a:ln>
        </p:spPr>
      </p:pic>
      <p:pic>
        <p:nvPicPr>
          <p:cNvPr id="3" name="Picture 2">
            <a:extLst>
              <a:ext uri="{FF2B5EF4-FFF2-40B4-BE49-F238E27FC236}">
                <a16:creationId xmlns:a16="http://schemas.microsoft.com/office/drawing/2014/main" id="{2AC22603-11EB-A36B-870C-19ED46F8956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630771" y="1292849"/>
            <a:ext cx="3592607" cy="2859768"/>
          </a:xfrm>
          <a:prstGeom prst="rect">
            <a:avLst/>
          </a:prstGeom>
          <a:noFill/>
          <a:ln>
            <a:noFill/>
          </a:ln>
        </p:spPr>
      </p:pic>
    </p:spTree>
    <p:extLst>
      <p:ext uri="{BB962C8B-B14F-4D97-AF65-F5344CB8AC3E}">
        <p14:creationId xmlns:p14="http://schemas.microsoft.com/office/powerpoint/2010/main" val="3416538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6.2.9 DFD Quản lý nhà cung cấp</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Picture 3">
            <a:extLst>
              <a:ext uri="{FF2B5EF4-FFF2-40B4-BE49-F238E27FC236}">
                <a16:creationId xmlns:a16="http://schemas.microsoft.com/office/drawing/2014/main" id="{F1DD24A4-BA0E-6208-4C27-71303E8DC6CE}"/>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1488" y="1286186"/>
            <a:ext cx="3929413" cy="2836799"/>
          </a:xfrm>
          <a:prstGeom prst="rect">
            <a:avLst/>
          </a:prstGeom>
          <a:noFill/>
          <a:ln>
            <a:noFill/>
          </a:ln>
        </p:spPr>
      </p:pic>
      <p:pic>
        <p:nvPicPr>
          <p:cNvPr id="5" name="Picture 4">
            <a:extLst>
              <a:ext uri="{FF2B5EF4-FFF2-40B4-BE49-F238E27FC236}">
                <a16:creationId xmlns:a16="http://schemas.microsoft.com/office/drawing/2014/main" id="{CFB3BAA7-36F6-A67C-ACAF-111AEF829EF6}"/>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88024" y="1301348"/>
            <a:ext cx="3767915" cy="2836799"/>
          </a:xfrm>
          <a:prstGeom prst="rect">
            <a:avLst/>
          </a:prstGeom>
          <a:noFill/>
          <a:ln>
            <a:noFill/>
          </a:ln>
        </p:spPr>
      </p:pic>
    </p:spTree>
    <p:extLst>
      <p:ext uri="{BB962C8B-B14F-4D97-AF65-F5344CB8AC3E}">
        <p14:creationId xmlns:p14="http://schemas.microsoft.com/office/powerpoint/2010/main" val="25715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6.2.10 DFD Quản lý khu vực kho</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Picture 1">
            <a:extLst>
              <a:ext uri="{FF2B5EF4-FFF2-40B4-BE49-F238E27FC236}">
                <a16:creationId xmlns:a16="http://schemas.microsoft.com/office/drawing/2014/main" id="{E3E3138C-EC5C-AA81-5B55-03335088DEE3}"/>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14238" y="1931440"/>
            <a:ext cx="3673623" cy="1668465"/>
          </a:xfrm>
          <a:prstGeom prst="rect">
            <a:avLst/>
          </a:prstGeom>
          <a:noFill/>
          <a:ln>
            <a:noFill/>
          </a:ln>
        </p:spPr>
      </p:pic>
      <p:pic>
        <p:nvPicPr>
          <p:cNvPr id="3" name="Picture 2">
            <a:extLst>
              <a:ext uri="{FF2B5EF4-FFF2-40B4-BE49-F238E27FC236}">
                <a16:creationId xmlns:a16="http://schemas.microsoft.com/office/drawing/2014/main" id="{1AB28CF6-57D2-7BC9-52CB-DD09B05128FF}"/>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287861" y="1655322"/>
            <a:ext cx="4006198" cy="2218682"/>
          </a:xfrm>
          <a:prstGeom prst="rect">
            <a:avLst/>
          </a:prstGeom>
          <a:noFill/>
          <a:ln>
            <a:noFill/>
          </a:ln>
        </p:spPr>
      </p:pic>
    </p:spTree>
    <p:extLst>
      <p:ext uri="{BB962C8B-B14F-4D97-AF65-F5344CB8AC3E}">
        <p14:creationId xmlns:p14="http://schemas.microsoft.com/office/powerpoint/2010/main" val="132813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101365" y="667696"/>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6.2.11 DFD Quản lý dịch vụ</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2733468"/>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DFD Quản lý dịch vụ bảo hành sản phẩm ở mức 3</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825535" y="2717121"/>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Quản lý dịch vụ trả sản phẩm ở mức 3.</a:t>
            </a:r>
            <a:endParaRPr lang="vi-VN">
              <a:latin typeface="Oswald Light" pitchFamily="2" charset="0"/>
            </a:endParaRPr>
          </a:p>
        </p:txBody>
      </p:sp>
      <p:pic>
        <p:nvPicPr>
          <p:cNvPr id="4" name="Picture 3" descr="Diagram&#10;&#10;Description automatically generated">
            <a:extLst>
              <a:ext uri="{FF2B5EF4-FFF2-40B4-BE49-F238E27FC236}">
                <a16:creationId xmlns:a16="http://schemas.microsoft.com/office/drawing/2014/main" id="{8FDFAA3B-9A6F-7FB1-7D04-CF658AEEE69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6645" y="1291114"/>
            <a:ext cx="2864646" cy="1513041"/>
          </a:xfrm>
          <a:prstGeom prst="rect">
            <a:avLst/>
          </a:prstGeom>
          <a:noFill/>
          <a:ln>
            <a:noFill/>
          </a:ln>
        </p:spPr>
      </p:pic>
      <p:pic>
        <p:nvPicPr>
          <p:cNvPr id="5" name="Picture 4" descr="Diagram&#10;&#10;Description automatically generated">
            <a:extLst>
              <a:ext uri="{FF2B5EF4-FFF2-40B4-BE49-F238E27FC236}">
                <a16:creationId xmlns:a16="http://schemas.microsoft.com/office/drawing/2014/main" id="{0530216F-9268-E2F3-9589-A4628BDD639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16075" y="1228313"/>
            <a:ext cx="3067563" cy="1575844"/>
          </a:xfrm>
          <a:prstGeom prst="rect">
            <a:avLst/>
          </a:prstGeom>
          <a:noFill/>
          <a:ln>
            <a:noFill/>
          </a:ln>
        </p:spPr>
      </p:pic>
      <p:pic>
        <p:nvPicPr>
          <p:cNvPr id="6" name="Picture 5" descr="Diagram&#10;&#10;Description automatically generated">
            <a:extLst>
              <a:ext uri="{FF2B5EF4-FFF2-40B4-BE49-F238E27FC236}">
                <a16:creationId xmlns:a16="http://schemas.microsoft.com/office/drawing/2014/main" id="{D95DCEA4-09EB-D1FA-72FD-138B4691F1FE}"/>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728270" y="3132635"/>
            <a:ext cx="2643830" cy="1369188"/>
          </a:xfrm>
          <a:prstGeom prst="rect">
            <a:avLst/>
          </a:prstGeom>
          <a:noFill/>
          <a:ln>
            <a:noFill/>
          </a:ln>
        </p:spPr>
      </p:pic>
      <p:sp>
        <p:nvSpPr>
          <p:cNvPr id="10" name="TextBox 9">
            <a:extLst>
              <a:ext uri="{FF2B5EF4-FFF2-40B4-BE49-F238E27FC236}">
                <a16:creationId xmlns:a16="http://schemas.microsoft.com/office/drawing/2014/main" id="{6E5F7054-5DE4-5CAA-EC8D-83C57BB00997}"/>
              </a:ext>
            </a:extLst>
          </p:cNvPr>
          <p:cNvSpPr txBox="1"/>
          <p:nvPr/>
        </p:nvSpPr>
        <p:spPr>
          <a:xfrm>
            <a:off x="5384944" y="3817229"/>
            <a:ext cx="1138446" cy="738664"/>
          </a:xfrm>
          <a:prstGeom prst="rect">
            <a:avLst/>
          </a:prstGeom>
          <a:noFill/>
        </p:spPr>
        <p:txBody>
          <a:bodyPr wrap="square">
            <a:spAutoFit/>
          </a:bodyPr>
          <a:lstStyle/>
          <a:p>
            <a:r>
              <a:rPr lang="en-US" sz="1400">
                <a:effectLst/>
                <a:latin typeface="Oswald Light" pitchFamily="2" charset="0"/>
                <a:ea typeface="Times New Roman" panose="02020603050405020304" pitchFamily="18" charset="0"/>
              </a:rPr>
              <a:t>Quản lý dịch vụ đổi sản phẩm ở mức 3</a:t>
            </a:r>
            <a:endParaRPr lang="en-US">
              <a:latin typeface="Oswald Light" pitchFamily="2" charset="0"/>
            </a:endParaRPr>
          </a:p>
        </p:txBody>
      </p:sp>
    </p:spTree>
    <p:extLst>
      <p:ext uri="{BB962C8B-B14F-4D97-AF65-F5344CB8AC3E}">
        <p14:creationId xmlns:p14="http://schemas.microsoft.com/office/powerpoint/2010/main" val="2455679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màu sắc)</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4" name="image29.png" descr="Diagram&#10;&#10;Description automatically generated">
            <a:extLst>
              <a:ext uri="{FF2B5EF4-FFF2-40B4-BE49-F238E27FC236}">
                <a16:creationId xmlns:a16="http://schemas.microsoft.com/office/drawing/2014/main" id="{0866AC9A-075E-4FF0-01C7-8F5CC0F18A82}"/>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532803" y="1319043"/>
            <a:ext cx="3801950" cy="2947672"/>
          </a:xfrm>
          <a:prstGeom prst="rect">
            <a:avLst/>
          </a:prstGeom>
          <a:ln/>
        </p:spPr>
      </p:pic>
      <p:pic>
        <p:nvPicPr>
          <p:cNvPr id="5" name="image23.png" descr="Diagram&#10;&#10;Description automatically generated">
            <a:extLst>
              <a:ext uri="{FF2B5EF4-FFF2-40B4-BE49-F238E27FC236}">
                <a16:creationId xmlns:a16="http://schemas.microsoft.com/office/drawing/2014/main" id="{76AA5187-B7F6-B70F-19DD-EE84E22D68B3}"/>
              </a:ext>
            </a:extLst>
          </p:cNvPr>
          <p:cNvPicPr/>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l="4959"/>
          <a:stretch/>
        </p:blipFill>
        <p:spPr>
          <a:xfrm>
            <a:off x="4237024" y="1344645"/>
            <a:ext cx="4112634" cy="2851785"/>
          </a:xfrm>
          <a:prstGeom prst="rect">
            <a:avLst/>
          </a:prstGeom>
          <a:ln/>
        </p:spPr>
      </p:pic>
    </p:spTree>
    <p:extLst>
      <p:ext uri="{BB962C8B-B14F-4D97-AF65-F5344CB8AC3E}">
        <p14:creationId xmlns:p14="http://schemas.microsoft.com/office/powerpoint/2010/main" val="2614048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79393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dung lượng ROM)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70.png" descr="Diagram&#10;&#10;Description automatically generated">
            <a:extLst>
              <a:ext uri="{FF2B5EF4-FFF2-40B4-BE49-F238E27FC236}">
                <a16:creationId xmlns:a16="http://schemas.microsoft.com/office/drawing/2014/main" id="{1C865BF3-0CD5-99C8-CB3F-EBF61901D1A5}"/>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544189" y="1298985"/>
            <a:ext cx="3805481" cy="2947404"/>
          </a:xfrm>
          <a:prstGeom prst="rect">
            <a:avLst/>
          </a:prstGeom>
          <a:ln/>
        </p:spPr>
      </p:pic>
      <p:pic>
        <p:nvPicPr>
          <p:cNvPr id="3" name="image59.png" descr="Diagram&#10;&#10;Description automatically generated">
            <a:extLst>
              <a:ext uri="{FF2B5EF4-FFF2-40B4-BE49-F238E27FC236}">
                <a16:creationId xmlns:a16="http://schemas.microsoft.com/office/drawing/2014/main" id="{156333CD-8CB0-8D6D-6FBB-BDCAAF96D314}"/>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362513" y="1298985"/>
            <a:ext cx="3997843" cy="2897445"/>
          </a:xfrm>
          <a:prstGeom prst="rect">
            <a:avLst/>
          </a:prstGeom>
          <a:ln/>
        </p:spPr>
      </p:pic>
    </p:spTree>
    <p:extLst>
      <p:ext uri="{BB962C8B-B14F-4D97-AF65-F5344CB8AC3E}">
        <p14:creationId xmlns:p14="http://schemas.microsoft.com/office/powerpoint/2010/main" val="2817595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87" name="Google Shape;487;p31"/>
          <p:cNvGrpSpPr/>
          <p:nvPr/>
        </p:nvGrpSpPr>
        <p:grpSpPr>
          <a:xfrm>
            <a:off x="714750" y="1329183"/>
            <a:ext cx="3771900" cy="1071657"/>
            <a:chOff x="4754850" y="1600325"/>
            <a:chExt cx="3771900" cy="1412550"/>
          </a:xfrm>
        </p:grpSpPr>
        <p:sp>
          <p:nvSpPr>
            <p:cNvPr id="48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95" name="Google Shape;495;p31"/>
          <p:cNvSpPr txBox="1">
            <a:spLocks noGrp="1"/>
          </p:cNvSpPr>
          <p:nvPr>
            <p:ph type="subTitle" idx="1"/>
          </p:nvPr>
        </p:nvSpPr>
        <p:spPr>
          <a:xfrm>
            <a:off x="1957626" y="1456535"/>
            <a:ext cx="23775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0"/>
              </a:rPr>
              <a:t>Khảo sát hiện trạng</a:t>
            </a:r>
            <a:endParaRPr>
              <a:latin typeface="Oswald" pitchFamily="2" charset="0"/>
            </a:endParaRPr>
          </a:p>
        </p:txBody>
      </p:sp>
      <p:sp>
        <p:nvSpPr>
          <p:cNvPr id="498" name="Google Shape;498;p31"/>
          <p:cNvSpPr txBox="1">
            <a:spLocks noGrp="1"/>
          </p:cNvSpPr>
          <p:nvPr>
            <p:ph type="title"/>
          </p:nvPr>
        </p:nvSpPr>
        <p:spPr>
          <a:xfrm>
            <a:off x="714983" y="1484367"/>
            <a:ext cx="1241807" cy="9164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a:t>
            </a:r>
            <a:endParaRPr/>
          </a:p>
        </p:txBody>
      </p:sp>
      <p:sp>
        <p:nvSpPr>
          <p:cNvPr id="499" name="Google Shape;499;p31"/>
          <p:cNvSpPr txBox="1">
            <a:spLocks noGrp="1"/>
          </p:cNvSpPr>
          <p:nvPr>
            <p:ph type="subTitle" idx="5"/>
          </p:nvPr>
        </p:nvSpPr>
        <p:spPr>
          <a:xfrm>
            <a:off x="1839238" y="1872690"/>
            <a:ext cx="2549762" cy="3844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Light" pitchFamily="2" charset="0"/>
              </a:rPr>
              <a:t>Phương thức, kết quả, hướng giải quyết</a:t>
            </a:r>
            <a:endParaRPr>
              <a:latin typeface="Oswald Light" pitchFamily="2" charset="0"/>
            </a:endParaRPr>
          </a:p>
        </p:txBody>
      </p:sp>
      <p:sp>
        <p:nvSpPr>
          <p:cNvPr id="504" name="Google Shape;504;p31"/>
          <p:cNvSpPr txBox="1">
            <a:spLocks noGrp="1"/>
          </p:cNvSpPr>
          <p:nvPr>
            <p:ph type="title" idx="15"/>
          </p:nvPr>
        </p:nvSpPr>
        <p:spPr>
          <a:xfrm>
            <a:off x="715600" y="660865"/>
            <a:ext cx="77133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swald" pitchFamily="2" charset="0"/>
              </a:rPr>
              <a:t>KHẢO SÁT HỆ THỐNG</a:t>
            </a:r>
            <a:endParaRPr b="1">
              <a:latin typeface="Oswald" pitchFamily="2" charset="0"/>
            </a:endParaRPr>
          </a:p>
        </p:txBody>
      </p:sp>
      <p:sp>
        <p:nvSpPr>
          <p:cNvPr id="508" name="Google Shape;508;p31"/>
          <p:cNvSpPr/>
          <p:nvPr/>
        </p:nvSpPr>
        <p:spPr>
          <a:xfrm>
            <a:off x="7971738" y="122598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7739398" y="107733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5100" y="912725"/>
            <a:ext cx="457208" cy="16459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7;p31">
            <a:extLst>
              <a:ext uri="{FF2B5EF4-FFF2-40B4-BE49-F238E27FC236}">
                <a16:creationId xmlns:a16="http://schemas.microsoft.com/office/drawing/2014/main" id="{392DECBA-3855-4C69-31B2-DC67F349DBD6}"/>
              </a:ext>
            </a:extLst>
          </p:cNvPr>
          <p:cNvGrpSpPr/>
          <p:nvPr/>
        </p:nvGrpSpPr>
        <p:grpSpPr>
          <a:xfrm>
            <a:off x="4808784" y="1329183"/>
            <a:ext cx="3771900" cy="1071657"/>
            <a:chOff x="4754850" y="1600325"/>
            <a:chExt cx="3771900" cy="1412550"/>
          </a:xfrm>
        </p:grpSpPr>
        <p:sp>
          <p:nvSpPr>
            <p:cNvPr id="37" name="Google Shape;488;p31">
              <a:extLst>
                <a:ext uri="{FF2B5EF4-FFF2-40B4-BE49-F238E27FC236}">
                  <a16:creationId xmlns:a16="http://schemas.microsoft.com/office/drawing/2014/main" id="{E958EA70-41EC-A26F-EA1E-67496245E4D5}"/>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9;p31">
              <a:extLst>
                <a:ext uri="{FF2B5EF4-FFF2-40B4-BE49-F238E27FC236}">
                  <a16:creationId xmlns:a16="http://schemas.microsoft.com/office/drawing/2014/main" id="{331FE69B-03A8-4201-2BC7-480C934AA676}"/>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90;p31">
              <a:extLst>
                <a:ext uri="{FF2B5EF4-FFF2-40B4-BE49-F238E27FC236}">
                  <a16:creationId xmlns:a16="http://schemas.microsoft.com/office/drawing/2014/main" id="{2EDDFFF6-D773-E507-3D6E-BCE0165366DB}"/>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0" name="Google Shape;495;p31">
            <a:extLst>
              <a:ext uri="{FF2B5EF4-FFF2-40B4-BE49-F238E27FC236}">
                <a16:creationId xmlns:a16="http://schemas.microsoft.com/office/drawing/2014/main" id="{0854AAB0-D808-9BC6-CA42-CDA4FD85E829}"/>
              </a:ext>
            </a:extLst>
          </p:cNvPr>
          <p:cNvSpPr txBox="1">
            <a:spLocks/>
          </p:cNvSpPr>
          <p:nvPr/>
        </p:nvSpPr>
        <p:spPr>
          <a:xfrm>
            <a:off x="6051660" y="1456535"/>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Mô tả hệ thống</a:t>
            </a:r>
          </a:p>
        </p:txBody>
      </p:sp>
      <p:sp>
        <p:nvSpPr>
          <p:cNvPr id="41" name="Google Shape;498;p31">
            <a:extLst>
              <a:ext uri="{FF2B5EF4-FFF2-40B4-BE49-F238E27FC236}">
                <a16:creationId xmlns:a16="http://schemas.microsoft.com/office/drawing/2014/main" id="{855DE518-495E-AE3F-16B7-7B2F9F95EA0F}"/>
              </a:ext>
            </a:extLst>
          </p:cNvPr>
          <p:cNvSpPr txBox="1">
            <a:spLocks/>
          </p:cNvSpPr>
          <p:nvPr/>
        </p:nvSpPr>
        <p:spPr>
          <a:xfrm>
            <a:off x="4809017" y="1484367"/>
            <a:ext cx="12089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2.2</a:t>
            </a:r>
          </a:p>
        </p:txBody>
      </p:sp>
      <p:sp>
        <p:nvSpPr>
          <p:cNvPr id="42" name="Google Shape;499;p31">
            <a:extLst>
              <a:ext uri="{FF2B5EF4-FFF2-40B4-BE49-F238E27FC236}">
                <a16:creationId xmlns:a16="http://schemas.microsoft.com/office/drawing/2014/main" id="{4C886943-C93E-9E68-0095-709B1B4249EF}"/>
              </a:ext>
            </a:extLst>
          </p:cNvPr>
          <p:cNvSpPr txBox="1">
            <a:spLocks/>
          </p:cNvSpPr>
          <p:nvPr/>
        </p:nvSpPr>
        <p:spPr>
          <a:xfrm>
            <a:off x="6018264" y="187269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Khái quát hệ thống cần xây dựng</a:t>
            </a:r>
          </a:p>
        </p:txBody>
      </p:sp>
      <p:grpSp>
        <p:nvGrpSpPr>
          <p:cNvPr id="43" name="Google Shape;487;p31">
            <a:extLst>
              <a:ext uri="{FF2B5EF4-FFF2-40B4-BE49-F238E27FC236}">
                <a16:creationId xmlns:a16="http://schemas.microsoft.com/office/drawing/2014/main" id="{12D60B21-B0EF-242E-4378-7304C2870D45}"/>
              </a:ext>
            </a:extLst>
          </p:cNvPr>
          <p:cNvGrpSpPr/>
          <p:nvPr/>
        </p:nvGrpSpPr>
        <p:grpSpPr>
          <a:xfrm>
            <a:off x="714750" y="2507691"/>
            <a:ext cx="3771900" cy="1071657"/>
            <a:chOff x="4754850" y="1600325"/>
            <a:chExt cx="3771900" cy="1412550"/>
          </a:xfrm>
        </p:grpSpPr>
        <p:sp>
          <p:nvSpPr>
            <p:cNvPr id="44" name="Google Shape;488;p31">
              <a:extLst>
                <a:ext uri="{FF2B5EF4-FFF2-40B4-BE49-F238E27FC236}">
                  <a16:creationId xmlns:a16="http://schemas.microsoft.com/office/drawing/2014/main" id="{C6F377F1-465A-1F28-59D5-437B008C427A}"/>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9;p31">
              <a:extLst>
                <a:ext uri="{FF2B5EF4-FFF2-40B4-BE49-F238E27FC236}">
                  <a16:creationId xmlns:a16="http://schemas.microsoft.com/office/drawing/2014/main" id="{ECF7C1DD-FE6D-4CAE-857F-97BE01B9C070}"/>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90;p31">
              <a:extLst>
                <a:ext uri="{FF2B5EF4-FFF2-40B4-BE49-F238E27FC236}">
                  <a16:creationId xmlns:a16="http://schemas.microsoft.com/office/drawing/2014/main" id="{5A053A21-32F4-A9CA-BD3C-E7478A39846D}"/>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7" name="Google Shape;495;p31">
            <a:extLst>
              <a:ext uri="{FF2B5EF4-FFF2-40B4-BE49-F238E27FC236}">
                <a16:creationId xmlns:a16="http://schemas.microsoft.com/office/drawing/2014/main" id="{8C6691F7-4992-CC88-922A-BFB320AE0692}"/>
              </a:ext>
            </a:extLst>
          </p:cNvPr>
          <p:cNvSpPr txBox="1">
            <a:spLocks/>
          </p:cNvSpPr>
          <p:nvPr/>
        </p:nvSpPr>
        <p:spPr>
          <a:xfrm>
            <a:off x="1957626" y="2635043"/>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Ưu điểm hệ thống</a:t>
            </a:r>
          </a:p>
        </p:txBody>
      </p:sp>
      <p:sp>
        <p:nvSpPr>
          <p:cNvPr id="48" name="Google Shape;498;p31">
            <a:extLst>
              <a:ext uri="{FF2B5EF4-FFF2-40B4-BE49-F238E27FC236}">
                <a16:creationId xmlns:a16="http://schemas.microsoft.com/office/drawing/2014/main" id="{D24987BE-54E8-B384-0F58-B759EE031647}"/>
              </a:ext>
            </a:extLst>
          </p:cNvPr>
          <p:cNvSpPr txBox="1">
            <a:spLocks/>
          </p:cNvSpPr>
          <p:nvPr/>
        </p:nvSpPr>
        <p:spPr>
          <a:xfrm>
            <a:off x="714983" y="2662875"/>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2.3</a:t>
            </a:r>
          </a:p>
        </p:txBody>
      </p:sp>
      <p:sp>
        <p:nvSpPr>
          <p:cNvPr id="49" name="Google Shape;499;p31">
            <a:extLst>
              <a:ext uri="{FF2B5EF4-FFF2-40B4-BE49-F238E27FC236}">
                <a16:creationId xmlns:a16="http://schemas.microsoft.com/office/drawing/2014/main" id="{7C613098-244A-7881-13B9-5686743899F2}"/>
              </a:ext>
            </a:extLst>
          </p:cNvPr>
          <p:cNvSpPr txBox="1">
            <a:spLocks/>
          </p:cNvSpPr>
          <p:nvPr/>
        </p:nvSpPr>
        <p:spPr>
          <a:xfrm>
            <a:off x="1924230" y="3051198"/>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ưu điểm của hệ thống</a:t>
            </a:r>
          </a:p>
        </p:txBody>
      </p:sp>
      <p:grpSp>
        <p:nvGrpSpPr>
          <p:cNvPr id="50" name="Google Shape;487;p31">
            <a:extLst>
              <a:ext uri="{FF2B5EF4-FFF2-40B4-BE49-F238E27FC236}">
                <a16:creationId xmlns:a16="http://schemas.microsoft.com/office/drawing/2014/main" id="{BF7194C7-7AE5-DB2E-32C6-735427CCAC6A}"/>
              </a:ext>
            </a:extLst>
          </p:cNvPr>
          <p:cNvGrpSpPr/>
          <p:nvPr/>
        </p:nvGrpSpPr>
        <p:grpSpPr>
          <a:xfrm>
            <a:off x="713914" y="3694946"/>
            <a:ext cx="3771900" cy="1071657"/>
            <a:chOff x="4754850" y="1600325"/>
            <a:chExt cx="3771900" cy="1412550"/>
          </a:xfrm>
        </p:grpSpPr>
        <p:sp>
          <p:nvSpPr>
            <p:cNvPr id="51" name="Google Shape;488;p31">
              <a:extLst>
                <a:ext uri="{FF2B5EF4-FFF2-40B4-BE49-F238E27FC236}">
                  <a16:creationId xmlns:a16="http://schemas.microsoft.com/office/drawing/2014/main" id="{03758E3D-6CD4-F40C-516C-72E448C0EAAB}"/>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31">
              <a:extLst>
                <a:ext uri="{FF2B5EF4-FFF2-40B4-BE49-F238E27FC236}">
                  <a16:creationId xmlns:a16="http://schemas.microsoft.com/office/drawing/2014/main" id="{1694F36B-174D-33AE-8648-0BA7C503A627}"/>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90;p31">
              <a:extLst>
                <a:ext uri="{FF2B5EF4-FFF2-40B4-BE49-F238E27FC236}">
                  <a16:creationId xmlns:a16="http://schemas.microsoft.com/office/drawing/2014/main" id="{FC31023B-8B78-A630-33F2-825C0976EED3}"/>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4" name="Google Shape;495;p31">
            <a:extLst>
              <a:ext uri="{FF2B5EF4-FFF2-40B4-BE49-F238E27FC236}">
                <a16:creationId xmlns:a16="http://schemas.microsoft.com/office/drawing/2014/main" id="{77378592-3890-BFBC-35DF-0F735E1700D5}"/>
              </a:ext>
            </a:extLst>
          </p:cNvPr>
          <p:cNvSpPr txBox="1">
            <a:spLocks/>
          </p:cNvSpPr>
          <p:nvPr/>
        </p:nvSpPr>
        <p:spPr>
          <a:xfrm>
            <a:off x="1967865" y="417664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Các đối tượng có trong hệ thống</a:t>
            </a:r>
          </a:p>
        </p:txBody>
      </p:sp>
      <p:sp>
        <p:nvSpPr>
          <p:cNvPr id="55" name="Google Shape;498;p31">
            <a:extLst>
              <a:ext uri="{FF2B5EF4-FFF2-40B4-BE49-F238E27FC236}">
                <a16:creationId xmlns:a16="http://schemas.microsoft.com/office/drawing/2014/main" id="{01899AE9-E9FA-D8A9-D71C-94C45657196F}"/>
              </a:ext>
            </a:extLst>
          </p:cNvPr>
          <p:cNvSpPr txBox="1">
            <a:spLocks/>
          </p:cNvSpPr>
          <p:nvPr/>
        </p:nvSpPr>
        <p:spPr>
          <a:xfrm>
            <a:off x="714147" y="3850130"/>
            <a:ext cx="120924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2.5</a:t>
            </a:r>
          </a:p>
        </p:txBody>
      </p:sp>
      <p:grpSp>
        <p:nvGrpSpPr>
          <p:cNvPr id="57" name="Google Shape;487;p31">
            <a:extLst>
              <a:ext uri="{FF2B5EF4-FFF2-40B4-BE49-F238E27FC236}">
                <a16:creationId xmlns:a16="http://schemas.microsoft.com/office/drawing/2014/main" id="{A008ABDE-D2F8-B7AC-5E67-E400ECA43588}"/>
              </a:ext>
            </a:extLst>
          </p:cNvPr>
          <p:cNvGrpSpPr/>
          <p:nvPr/>
        </p:nvGrpSpPr>
        <p:grpSpPr>
          <a:xfrm>
            <a:off x="4808784" y="2522194"/>
            <a:ext cx="3771900" cy="1071657"/>
            <a:chOff x="4754850" y="1600325"/>
            <a:chExt cx="3771900" cy="1412550"/>
          </a:xfrm>
        </p:grpSpPr>
        <p:sp>
          <p:nvSpPr>
            <p:cNvPr id="58" name="Google Shape;488;p31">
              <a:extLst>
                <a:ext uri="{FF2B5EF4-FFF2-40B4-BE49-F238E27FC236}">
                  <a16:creationId xmlns:a16="http://schemas.microsoft.com/office/drawing/2014/main" id="{FDE26B2A-93B2-143A-A4E1-318BE9B274E0}"/>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8F18F4BB-853D-3335-E8D9-06738615D28C}"/>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83699BEE-5836-B68A-76AF-A5D88075A02F}"/>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Google Shape;495;p31">
            <a:extLst>
              <a:ext uri="{FF2B5EF4-FFF2-40B4-BE49-F238E27FC236}">
                <a16:creationId xmlns:a16="http://schemas.microsoft.com/office/drawing/2014/main" id="{EB2CBCC9-963F-6F68-EC61-EE44F1C1AECC}"/>
              </a:ext>
            </a:extLst>
          </p:cNvPr>
          <p:cNvSpPr txBox="1">
            <a:spLocks/>
          </p:cNvSpPr>
          <p:nvPr/>
        </p:nvSpPr>
        <p:spPr>
          <a:xfrm>
            <a:off x="6051660" y="264954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atin typeface="Oswald" pitchFamily="2" charset="0"/>
              </a:rPr>
              <a:t>Chức năng hệ thống</a:t>
            </a:r>
          </a:p>
        </p:txBody>
      </p:sp>
      <p:sp>
        <p:nvSpPr>
          <p:cNvPr id="62" name="Google Shape;498;p31">
            <a:extLst>
              <a:ext uri="{FF2B5EF4-FFF2-40B4-BE49-F238E27FC236}">
                <a16:creationId xmlns:a16="http://schemas.microsoft.com/office/drawing/2014/main" id="{18B65EBD-48D1-8DCF-79F2-45A1E95607BD}"/>
              </a:ext>
            </a:extLst>
          </p:cNvPr>
          <p:cNvSpPr txBox="1">
            <a:spLocks/>
          </p:cNvSpPr>
          <p:nvPr/>
        </p:nvSpPr>
        <p:spPr>
          <a:xfrm>
            <a:off x="4809017" y="2677378"/>
            <a:ext cx="1241807" cy="9164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Black"/>
              <a:buNone/>
              <a:defRPr sz="50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2.4</a:t>
            </a:r>
          </a:p>
        </p:txBody>
      </p:sp>
      <p:sp>
        <p:nvSpPr>
          <p:cNvPr id="63" name="Google Shape;499;p31">
            <a:extLst>
              <a:ext uri="{FF2B5EF4-FFF2-40B4-BE49-F238E27FC236}">
                <a16:creationId xmlns:a16="http://schemas.microsoft.com/office/drawing/2014/main" id="{5793ED9A-9294-0D19-B50E-E78950CF0EDC}"/>
              </a:ext>
            </a:extLst>
          </p:cNvPr>
          <p:cNvSpPr txBox="1">
            <a:spLocks/>
          </p:cNvSpPr>
          <p:nvPr/>
        </p:nvSpPr>
        <p:spPr>
          <a:xfrm>
            <a:off x="6018264" y="3065701"/>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a:latin typeface="Oswald Light" pitchFamily="2" charset="0"/>
              </a:rPr>
              <a:t>Các chức năng của hệ thống</a:t>
            </a:r>
          </a:p>
        </p:txBody>
      </p:sp>
      <p:pic>
        <p:nvPicPr>
          <p:cNvPr id="458" name="Picture 45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4906197" y="3751044"/>
            <a:ext cx="974304" cy="974304"/>
          </a:xfrm>
          <a:prstGeom prst="rect">
            <a:avLst/>
          </a:prstGeom>
        </p:spPr>
      </p:pic>
      <p:pic>
        <p:nvPicPr>
          <p:cNvPr id="460" name="Picture 459" descr="Icon&#10;&#10;Description automatically generated">
            <a:extLst>
              <a:ext uri="{FF2B5EF4-FFF2-40B4-BE49-F238E27FC236}">
                <a16:creationId xmlns:a16="http://schemas.microsoft.com/office/drawing/2014/main" id="{A88669DE-7502-1B21-DBA7-24EA21E110C8}"/>
              </a:ext>
            </a:extLst>
          </p:cNvPr>
          <p:cNvPicPr>
            <a:picLocks noChangeAspect="1"/>
          </p:cNvPicPr>
          <p:nvPr/>
        </p:nvPicPr>
        <p:blipFill>
          <a:blip r:embed="rId4"/>
          <a:stretch>
            <a:fillRect/>
          </a:stretch>
        </p:blipFill>
        <p:spPr>
          <a:xfrm>
            <a:off x="6218253" y="3732687"/>
            <a:ext cx="1002353" cy="1002353"/>
          </a:xfrm>
          <a:prstGeom prst="rect">
            <a:avLst/>
          </a:prstGeom>
        </p:spPr>
      </p:pic>
      <p:pic>
        <p:nvPicPr>
          <p:cNvPr id="462" name="Picture 461"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5"/>
          <a:stretch>
            <a:fillRect/>
          </a:stretch>
        </p:blipFill>
        <p:spPr>
          <a:xfrm>
            <a:off x="7503000" y="3699611"/>
            <a:ext cx="1077684" cy="10776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747285"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dung lượng RAM)</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33.png" descr="Diagram&#10;&#10;Description automatically generated">
            <a:extLst>
              <a:ext uri="{FF2B5EF4-FFF2-40B4-BE49-F238E27FC236}">
                <a16:creationId xmlns:a16="http://schemas.microsoft.com/office/drawing/2014/main" id="{C52E9FA8-D9FE-F2EC-EB61-EF75546A69EB}"/>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1997" t="7017" r="9836" b="11848"/>
          <a:stretch/>
        </p:blipFill>
        <p:spPr>
          <a:xfrm>
            <a:off x="625619" y="1347496"/>
            <a:ext cx="3498512" cy="2745611"/>
          </a:xfrm>
          <a:prstGeom prst="rect">
            <a:avLst/>
          </a:prstGeom>
          <a:ln/>
        </p:spPr>
      </p:pic>
      <p:pic>
        <p:nvPicPr>
          <p:cNvPr id="3" name="image39.png" descr="Diagram&#10;&#10;Description automatically generated">
            <a:extLst>
              <a:ext uri="{FF2B5EF4-FFF2-40B4-BE49-F238E27FC236}">
                <a16:creationId xmlns:a16="http://schemas.microsoft.com/office/drawing/2014/main" id="{280744F5-1461-775A-5B01-862B3F3C48C5}"/>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136975" y="1332280"/>
            <a:ext cx="4174510" cy="2760828"/>
          </a:xfrm>
          <a:prstGeom prst="rect">
            <a:avLst/>
          </a:prstGeom>
          <a:ln/>
        </p:spPr>
      </p:pic>
    </p:spTree>
    <p:extLst>
      <p:ext uri="{BB962C8B-B14F-4D97-AF65-F5344CB8AC3E}">
        <p14:creationId xmlns:p14="http://schemas.microsoft.com/office/powerpoint/2010/main" val="2770667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537143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hệ điều hành)</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37.png" descr="Diagram&#10;&#10;Description automatically generated">
            <a:extLst>
              <a:ext uri="{FF2B5EF4-FFF2-40B4-BE49-F238E27FC236}">
                <a16:creationId xmlns:a16="http://schemas.microsoft.com/office/drawing/2014/main" id="{4CDF3189-4C76-1A2E-5ECC-3BA1CA426001}"/>
              </a:ext>
            </a:extLst>
          </p:cNvPr>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642027" y="1355767"/>
            <a:ext cx="3547418" cy="2823884"/>
          </a:xfrm>
          <a:prstGeom prst="rect">
            <a:avLst/>
          </a:prstGeom>
          <a:ln/>
        </p:spPr>
      </p:pic>
      <p:pic>
        <p:nvPicPr>
          <p:cNvPr id="3" name="image19.png" descr="Diagram&#10;&#10;Description automatically generated">
            <a:extLst>
              <a:ext uri="{FF2B5EF4-FFF2-40B4-BE49-F238E27FC236}">
                <a16:creationId xmlns:a16="http://schemas.microsoft.com/office/drawing/2014/main" id="{7A55C6C1-EA6F-1E53-D276-1F27FEBE54BD}"/>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02289" y="1351280"/>
            <a:ext cx="4043530" cy="2867116"/>
          </a:xfrm>
          <a:prstGeom prst="rect">
            <a:avLst/>
          </a:prstGeom>
          <a:ln/>
        </p:spPr>
      </p:pic>
    </p:spTree>
    <p:extLst>
      <p:ext uri="{BB962C8B-B14F-4D97-AF65-F5344CB8AC3E}">
        <p14:creationId xmlns:p14="http://schemas.microsoft.com/office/powerpoint/2010/main" val="1455377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thương hiệu)</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99.png" descr="Diagram&#10;&#10;Description automatically generated">
            <a:extLst>
              <a:ext uri="{FF2B5EF4-FFF2-40B4-BE49-F238E27FC236}">
                <a16:creationId xmlns:a16="http://schemas.microsoft.com/office/drawing/2014/main" id="{A39C0917-A683-A862-0D45-CD1600A5E98D}"/>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3511" t="6084" r="5535" b="11472"/>
          <a:stretch/>
        </p:blipFill>
        <p:spPr>
          <a:xfrm>
            <a:off x="532713" y="1364459"/>
            <a:ext cx="3802039" cy="2853937"/>
          </a:xfrm>
          <a:prstGeom prst="rect">
            <a:avLst/>
          </a:prstGeom>
          <a:ln/>
        </p:spPr>
      </p:pic>
      <p:pic>
        <p:nvPicPr>
          <p:cNvPr id="3" name="image68.png" descr="Diagram&#10;&#10;Description automatically generated">
            <a:extLst>
              <a:ext uri="{FF2B5EF4-FFF2-40B4-BE49-F238E27FC236}">
                <a16:creationId xmlns:a16="http://schemas.microsoft.com/office/drawing/2014/main" id="{1CE99419-3B9F-81C6-A3D4-498608774A25}"/>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98645" y="1396545"/>
            <a:ext cx="3989392" cy="2784668"/>
          </a:xfrm>
          <a:prstGeom prst="rect">
            <a:avLst/>
          </a:prstGeom>
          <a:ln/>
        </p:spPr>
      </p:pic>
    </p:spTree>
    <p:extLst>
      <p:ext uri="{BB962C8B-B14F-4D97-AF65-F5344CB8AC3E}">
        <p14:creationId xmlns:p14="http://schemas.microsoft.com/office/powerpoint/2010/main" val="32864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789772" y="255492"/>
            <a:ext cx="7713900" cy="34241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a:solidFill>
                  <a:schemeClr val="hlink"/>
                </a:solidFill>
                <a:uFill>
                  <a:noFill/>
                </a:uFill>
                <a:latin typeface="Oswald bold" pitchFamily="2" charset="0"/>
                <a:ea typeface="Karla"/>
                <a:cs typeface="Karla"/>
                <a:sym typeface="Karla"/>
              </a:rPr>
              <a:t>SƠ ĐỒ DFD</a:t>
            </a:r>
            <a:endParaRPr lang="en-US" sz="1600" b="1">
              <a:solidFill>
                <a:schemeClr val="dk1"/>
              </a:solidFill>
              <a:latin typeface="Oswald bold" pitchFamily="2" charset="0"/>
              <a:ea typeface="Karla"/>
              <a:cs typeface="Karla"/>
              <a:sym typeface="Karla"/>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442462" y="809088"/>
            <a:ext cx="8259074" cy="3902871"/>
            <a:chOff x="711633" y="1666570"/>
            <a:chExt cx="2422367" cy="2850355"/>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1633" y="1666570"/>
              <a:ext cx="2330867" cy="2758854"/>
              <a:chOff x="711633" y="1666570"/>
              <a:chExt cx="2330867" cy="2758854"/>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666570"/>
                <a:ext cx="2327100" cy="2758854"/>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1633" y="1944342"/>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289621" y="679476"/>
            <a:ext cx="49541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bold" pitchFamily="2" charset="0"/>
              </a:rPr>
              <a:t>6.2.12 DFD Quản lý thuộc tính sản phẩm (thuộc tính xuất xứ)</a:t>
            </a:r>
          </a:p>
        </p:txBody>
      </p:sp>
      <p:pic>
        <p:nvPicPr>
          <p:cNvPr id="9" name="Picture 8">
            <a:extLst>
              <a:ext uri="{FF2B5EF4-FFF2-40B4-BE49-F238E27FC236}">
                <a16:creationId xmlns:a16="http://schemas.microsoft.com/office/drawing/2014/main" id="{8949B032-EE5E-1EB3-AA08-6C49EE2599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492" y="-215478"/>
            <a:ext cx="351992" cy="190078"/>
          </a:xfrm>
          <a:prstGeom prst="rect">
            <a:avLst/>
          </a:prstGeom>
          <a:noFill/>
          <a:ln>
            <a:noFill/>
          </a:ln>
        </p:spPr>
      </p:pic>
      <p:sp>
        <p:nvSpPr>
          <p:cNvPr id="7" name="Google Shape;660;p35">
            <a:extLst>
              <a:ext uri="{FF2B5EF4-FFF2-40B4-BE49-F238E27FC236}">
                <a16:creationId xmlns:a16="http://schemas.microsoft.com/office/drawing/2014/main" id="{DDE041EB-F8A7-1EC4-3AF8-BD1236CA3FD0}"/>
              </a:ext>
            </a:extLst>
          </p:cNvPr>
          <p:cNvSpPr txBox="1">
            <a:spLocks/>
          </p:cNvSpPr>
          <p:nvPr/>
        </p:nvSpPr>
        <p:spPr>
          <a:xfrm>
            <a:off x="-115969" y="169521"/>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a:latin typeface="Oswald bold" pitchFamily="2" charset="0"/>
              </a:rPr>
              <a:t>Phân rã</a:t>
            </a:r>
          </a:p>
        </p:txBody>
      </p:sp>
      <p:sp>
        <p:nvSpPr>
          <p:cNvPr id="11" name="Google Shape;664;p35">
            <a:extLst>
              <a:ext uri="{FF2B5EF4-FFF2-40B4-BE49-F238E27FC236}">
                <a16:creationId xmlns:a16="http://schemas.microsoft.com/office/drawing/2014/main" id="{C31825A1-0AA5-7D08-E0CC-88FD17D3A1F3}"/>
              </a:ext>
            </a:extLst>
          </p:cNvPr>
          <p:cNvSpPr txBox="1">
            <a:spLocks/>
          </p:cNvSpPr>
          <p:nvPr/>
        </p:nvSpPr>
        <p:spPr>
          <a:xfrm>
            <a:off x="442462" y="4218396"/>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2</a:t>
            </a:r>
            <a:endParaRPr lang="vi-VN">
              <a:latin typeface="Oswald Light" pitchFamily="2" charset="0"/>
            </a:endParaRPr>
          </a:p>
        </p:txBody>
      </p:sp>
      <p:sp>
        <p:nvSpPr>
          <p:cNvPr id="13" name="Google Shape;664;p35">
            <a:extLst>
              <a:ext uri="{FF2B5EF4-FFF2-40B4-BE49-F238E27FC236}">
                <a16:creationId xmlns:a16="http://schemas.microsoft.com/office/drawing/2014/main" id="{321E6EAD-B2D8-BF4D-0445-A75696078C3A}"/>
              </a:ext>
            </a:extLst>
          </p:cNvPr>
          <p:cNvSpPr txBox="1">
            <a:spLocks/>
          </p:cNvSpPr>
          <p:nvPr/>
        </p:nvSpPr>
        <p:spPr>
          <a:xfrm>
            <a:off x="4646722" y="4196430"/>
            <a:ext cx="3293238" cy="3750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Oswald Light" pitchFamily="2" charset="0"/>
              </a:rPr>
              <a:t>Mức 3</a:t>
            </a:r>
            <a:endParaRPr lang="vi-VN">
              <a:latin typeface="Oswald Light" pitchFamily="2" charset="0"/>
            </a:endParaRPr>
          </a:p>
        </p:txBody>
      </p:sp>
      <p:pic>
        <p:nvPicPr>
          <p:cNvPr id="2" name="image72.png" descr="Diagram&#10;&#10;Description automatically generated">
            <a:extLst>
              <a:ext uri="{FF2B5EF4-FFF2-40B4-BE49-F238E27FC236}">
                <a16:creationId xmlns:a16="http://schemas.microsoft.com/office/drawing/2014/main" id="{48089004-10E9-E114-0657-0E112B852216}"/>
              </a:ext>
            </a:extLst>
          </p:cNvPr>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contrast="-40000"/>
                    </a14:imgEffect>
                  </a14:imgLayer>
                </a14:imgProps>
              </a:ext>
            </a:extLst>
          </a:blip>
          <a:srcRect l="4091" t="3148" r="11126" b="16905"/>
          <a:stretch/>
        </p:blipFill>
        <p:spPr>
          <a:xfrm>
            <a:off x="594051" y="1400612"/>
            <a:ext cx="3670039" cy="2779039"/>
          </a:xfrm>
          <a:prstGeom prst="rect">
            <a:avLst/>
          </a:prstGeom>
          <a:ln/>
        </p:spPr>
      </p:pic>
      <p:pic>
        <p:nvPicPr>
          <p:cNvPr id="3" name="image22.png" descr="Diagram&#10;&#10;Description automatically generated">
            <a:extLst>
              <a:ext uri="{FF2B5EF4-FFF2-40B4-BE49-F238E27FC236}">
                <a16:creationId xmlns:a16="http://schemas.microsoft.com/office/drawing/2014/main" id="{65E00051-4CD6-5AC5-F512-A6A9DF6A90B2}"/>
              </a:ext>
            </a:extLst>
          </p:cNvPr>
          <p:cNvPicPr/>
          <p:nvPr/>
        </p:nvPicPr>
        <p:blipFill>
          <a:blip r:embed="rId7">
            <a:extLst>
              <a:ext uri="{BEBA8EAE-BF5A-486C-A8C5-ECC9F3942E4B}">
                <a14:imgProps xmlns:a14="http://schemas.microsoft.com/office/drawing/2010/main">
                  <a14:imgLayer r:embed="rId8">
                    <a14:imgEffect>
                      <a14:sharpenSoften amount="50000"/>
                    </a14:imgEffect>
                    <a14:imgEffect>
                      <a14:colorTemperature colorTemp="7200"/>
                    </a14:imgEffect>
                    <a14:imgEffect>
                      <a14:brightnessContrast contrast="-40000"/>
                    </a14:imgEffect>
                  </a14:imgLayer>
                </a14:imgProps>
              </a:ext>
            </a:extLst>
          </a:blip>
          <a:srcRect/>
          <a:stretch>
            <a:fillRect/>
          </a:stretch>
        </p:blipFill>
        <p:spPr>
          <a:xfrm>
            <a:off x="4276933" y="1414226"/>
            <a:ext cx="3971391" cy="2804168"/>
          </a:xfrm>
          <a:prstGeom prst="rect">
            <a:avLst/>
          </a:prstGeom>
          <a:ln/>
        </p:spPr>
      </p:pic>
      <p:grpSp>
        <p:nvGrpSpPr>
          <p:cNvPr id="5" name="Google Shape;1339;p53">
            <a:extLst>
              <a:ext uri="{FF2B5EF4-FFF2-40B4-BE49-F238E27FC236}">
                <a16:creationId xmlns:a16="http://schemas.microsoft.com/office/drawing/2014/main" id="{C83FF8BE-C3E7-ADB3-5FD3-3BD55B024F9D}"/>
              </a:ext>
            </a:extLst>
          </p:cNvPr>
          <p:cNvGrpSpPr/>
          <p:nvPr/>
        </p:nvGrpSpPr>
        <p:grpSpPr>
          <a:xfrm>
            <a:off x="7637815" y="-2234315"/>
            <a:ext cx="302145" cy="1828813"/>
            <a:chOff x="6771213" y="1525500"/>
            <a:chExt cx="302145" cy="1828813"/>
          </a:xfrm>
        </p:grpSpPr>
        <p:sp>
          <p:nvSpPr>
            <p:cNvPr id="6" name="Google Shape;1340;p53">
              <a:extLst>
                <a:ext uri="{FF2B5EF4-FFF2-40B4-BE49-F238E27FC236}">
                  <a16:creationId xmlns:a16="http://schemas.microsoft.com/office/drawing/2014/main" id="{6092382B-74A9-12F0-526D-D98ADDD948F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1;p53">
              <a:extLst>
                <a:ext uri="{FF2B5EF4-FFF2-40B4-BE49-F238E27FC236}">
                  <a16:creationId xmlns:a16="http://schemas.microsoft.com/office/drawing/2014/main" id="{AFDF5D23-3D9D-E63A-211A-59E09670C6B4}"/>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2;p53">
              <a:extLst>
                <a:ext uri="{FF2B5EF4-FFF2-40B4-BE49-F238E27FC236}">
                  <a16:creationId xmlns:a16="http://schemas.microsoft.com/office/drawing/2014/main" id="{AD097EC0-A6B8-2DAF-7A3D-3AF4A2ECB6CB}"/>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3;p53">
              <a:extLst>
                <a:ext uri="{FF2B5EF4-FFF2-40B4-BE49-F238E27FC236}">
                  <a16:creationId xmlns:a16="http://schemas.microsoft.com/office/drawing/2014/main" id="{A92C635C-C2AE-C5F8-74C1-4BF80A4B83EC}"/>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4;p53">
              <a:extLst>
                <a:ext uri="{FF2B5EF4-FFF2-40B4-BE49-F238E27FC236}">
                  <a16:creationId xmlns:a16="http://schemas.microsoft.com/office/drawing/2014/main" id="{F950DC4A-7B1E-529E-5693-67A2D0F7A2EE}"/>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5;p53">
              <a:extLst>
                <a:ext uri="{FF2B5EF4-FFF2-40B4-BE49-F238E27FC236}">
                  <a16:creationId xmlns:a16="http://schemas.microsoft.com/office/drawing/2014/main" id="{C6D41700-D6E1-C68B-8067-028F71A79417}"/>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298;p53">
            <a:extLst>
              <a:ext uri="{FF2B5EF4-FFF2-40B4-BE49-F238E27FC236}">
                <a16:creationId xmlns:a16="http://schemas.microsoft.com/office/drawing/2014/main" id="{C69772EF-BE43-5B62-AA6C-C4C42720D01A}"/>
              </a:ext>
            </a:extLst>
          </p:cNvPr>
          <p:cNvGrpSpPr/>
          <p:nvPr/>
        </p:nvGrpSpPr>
        <p:grpSpPr>
          <a:xfrm>
            <a:off x="9814449" y="4329777"/>
            <a:ext cx="1097293" cy="1470385"/>
            <a:chOff x="7331725" y="1600325"/>
            <a:chExt cx="1097293" cy="1470385"/>
          </a:xfrm>
        </p:grpSpPr>
        <p:sp>
          <p:nvSpPr>
            <p:cNvPr id="23" name="Google Shape;1299;p53">
              <a:extLst>
                <a:ext uri="{FF2B5EF4-FFF2-40B4-BE49-F238E27FC236}">
                  <a16:creationId xmlns:a16="http://schemas.microsoft.com/office/drawing/2014/main" id="{58689558-B570-D8DF-8CA7-7F6025AF2F26}"/>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0;p53">
              <a:extLst>
                <a:ext uri="{FF2B5EF4-FFF2-40B4-BE49-F238E27FC236}">
                  <a16:creationId xmlns:a16="http://schemas.microsoft.com/office/drawing/2014/main" id="{1C0FFBE9-E88F-F5EC-B245-7DF27743D071}"/>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1;p53">
              <a:extLst>
                <a:ext uri="{FF2B5EF4-FFF2-40B4-BE49-F238E27FC236}">
                  <a16:creationId xmlns:a16="http://schemas.microsoft.com/office/drawing/2014/main" id="{C98DD1A9-BF15-72FA-08BF-FE2C1B64A01F}"/>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2;p53">
              <a:extLst>
                <a:ext uri="{FF2B5EF4-FFF2-40B4-BE49-F238E27FC236}">
                  <a16:creationId xmlns:a16="http://schemas.microsoft.com/office/drawing/2014/main" id="{AE69F4E5-0614-47DB-C5AE-3D17F644AF2B}"/>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3;p53">
              <a:extLst>
                <a:ext uri="{FF2B5EF4-FFF2-40B4-BE49-F238E27FC236}">
                  <a16:creationId xmlns:a16="http://schemas.microsoft.com/office/drawing/2014/main" id="{1D3B8849-BC0A-0F33-71E5-3C2A8B347ECE}"/>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4;p53">
              <a:extLst>
                <a:ext uri="{FF2B5EF4-FFF2-40B4-BE49-F238E27FC236}">
                  <a16:creationId xmlns:a16="http://schemas.microsoft.com/office/drawing/2014/main" id="{5EF504A8-FB82-8F0A-0E43-ADE885DC118F}"/>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5;p53">
              <a:extLst>
                <a:ext uri="{FF2B5EF4-FFF2-40B4-BE49-F238E27FC236}">
                  <a16:creationId xmlns:a16="http://schemas.microsoft.com/office/drawing/2014/main" id="{3E949327-B8D2-EDA5-BF86-681DFA4395F3}"/>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6;p53">
              <a:extLst>
                <a:ext uri="{FF2B5EF4-FFF2-40B4-BE49-F238E27FC236}">
                  <a16:creationId xmlns:a16="http://schemas.microsoft.com/office/drawing/2014/main" id="{1B98EBA0-2E71-8FE5-96A7-B4B055232449}"/>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7;p53">
              <a:extLst>
                <a:ext uri="{FF2B5EF4-FFF2-40B4-BE49-F238E27FC236}">
                  <a16:creationId xmlns:a16="http://schemas.microsoft.com/office/drawing/2014/main" id="{B223F7C3-F9DA-745E-435E-D0801A4AA3C3}"/>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08;p53">
              <a:extLst>
                <a:ext uri="{FF2B5EF4-FFF2-40B4-BE49-F238E27FC236}">
                  <a16:creationId xmlns:a16="http://schemas.microsoft.com/office/drawing/2014/main" id="{E2B1DD54-F594-0B36-4EB8-B63E81BF09A5}"/>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09;p53">
              <a:extLst>
                <a:ext uri="{FF2B5EF4-FFF2-40B4-BE49-F238E27FC236}">
                  <a16:creationId xmlns:a16="http://schemas.microsoft.com/office/drawing/2014/main" id="{8D3450E9-5613-343C-D3C5-B23B338FE3EA}"/>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0;p53">
              <a:extLst>
                <a:ext uri="{FF2B5EF4-FFF2-40B4-BE49-F238E27FC236}">
                  <a16:creationId xmlns:a16="http://schemas.microsoft.com/office/drawing/2014/main" id="{2C7B65B1-DA52-F7E7-93E7-734FCB58F2D0}"/>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311;p53">
            <a:extLst>
              <a:ext uri="{FF2B5EF4-FFF2-40B4-BE49-F238E27FC236}">
                <a16:creationId xmlns:a16="http://schemas.microsoft.com/office/drawing/2014/main" id="{6959DA42-D571-C22C-7E61-EFFF4EA4CF8F}"/>
              </a:ext>
            </a:extLst>
          </p:cNvPr>
          <p:cNvGrpSpPr/>
          <p:nvPr/>
        </p:nvGrpSpPr>
        <p:grpSpPr>
          <a:xfrm>
            <a:off x="4350671" y="-1496164"/>
            <a:ext cx="1554476" cy="202073"/>
            <a:chOff x="4877313" y="3070693"/>
            <a:chExt cx="1828795" cy="240192"/>
          </a:xfrm>
        </p:grpSpPr>
        <p:sp>
          <p:nvSpPr>
            <p:cNvPr id="36" name="Google Shape;1312;p53">
              <a:extLst>
                <a:ext uri="{FF2B5EF4-FFF2-40B4-BE49-F238E27FC236}">
                  <a16:creationId xmlns:a16="http://schemas.microsoft.com/office/drawing/2014/main" id="{3A3350BE-D75A-E5E7-137F-030AA62A92C7}"/>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3;p53">
              <a:extLst>
                <a:ext uri="{FF2B5EF4-FFF2-40B4-BE49-F238E27FC236}">
                  <a16:creationId xmlns:a16="http://schemas.microsoft.com/office/drawing/2014/main" id="{22BAF367-8C3C-937D-E3EF-7156386ABD1E}"/>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4;p53">
              <a:extLst>
                <a:ext uri="{FF2B5EF4-FFF2-40B4-BE49-F238E27FC236}">
                  <a16:creationId xmlns:a16="http://schemas.microsoft.com/office/drawing/2014/main" id="{E9B32985-392B-2F8C-5FC1-20A19586AEE1}"/>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5;p53">
              <a:extLst>
                <a:ext uri="{FF2B5EF4-FFF2-40B4-BE49-F238E27FC236}">
                  <a16:creationId xmlns:a16="http://schemas.microsoft.com/office/drawing/2014/main" id="{F07F4541-53D3-8E11-D504-9D2B0FE54A1E}"/>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6;p53">
              <a:extLst>
                <a:ext uri="{FF2B5EF4-FFF2-40B4-BE49-F238E27FC236}">
                  <a16:creationId xmlns:a16="http://schemas.microsoft.com/office/drawing/2014/main" id="{CDB63866-C153-01C1-B49A-B95CB869CF7E}"/>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17;p53">
              <a:extLst>
                <a:ext uri="{FF2B5EF4-FFF2-40B4-BE49-F238E27FC236}">
                  <a16:creationId xmlns:a16="http://schemas.microsoft.com/office/drawing/2014/main" id="{C004173F-E0F9-D881-B307-BD5A52863D2C}"/>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18;p53">
              <a:extLst>
                <a:ext uri="{FF2B5EF4-FFF2-40B4-BE49-F238E27FC236}">
                  <a16:creationId xmlns:a16="http://schemas.microsoft.com/office/drawing/2014/main" id="{41C37121-0A03-4C2F-725A-6F63303AC6FC}"/>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9;p53">
              <a:extLst>
                <a:ext uri="{FF2B5EF4-FFF2-40B4-BE49-F238E27FC236}">
                  <a16:creationId xmlns:a16="http://schemas.microsoft.com/office/drawing/2014/main" id="{EB938DF9-5FAC-E792-6433-BD799B871E3E}"/>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0;p53">
              <a:extLst>
                <a:ext uri="{FF2B5EF4-FFF2-40B4-BE49-F238E27FC236}">
                  <a16:creationId xmlns:a16="http://schemas.microsoft.com/office/drawing/2014/main" id="{112025E8-17C2-4B07-8461-2F7904502DF8}"/>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1;p53">
              <a:extLst>
                <a:ext uri="{FF2B5EF4-FFF2-40B4-BE49-F238E27FC236}">
                  <a16:creationId xmlns:a16="http://schemas.microsoft.com/office/drawing/2014/main" id="{F19C7DA4-1349-59E9-7736-86232809E617}"/>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2;p53">
              <a:extLst>
                <a:ext uri="{FF2B5EF4-FFF2-40B4-BE49-F238E27FC236}">
                  <a16:creationId xmlns:a16="http://schemas.microsoft.com/office/drawing/2014/main" id="{BC0F6381-5894-90D5-55C8-5582AC1EF3FB}"/>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323;p53">
            <a:extLst>
              <a:ext uri="{FF2B5EF4-FFF2-40B4-BE49-F238E27FC236}">
                <a16:creationId xmlns:a16="http://schemas.microsoft.com/office/drawing/2014/main" id="{54DFB9C8-DADD-D22C-CED5-D6A514D56863}"/>
              </a:ext>
            </a:extLst>
          </p:cNvPr>
          <p:cNvGrpSpPr/>
          <p:nvPr/>
        </p:nvGrpSpPr>
        <p:grpSpPr>
          <a:xfrm>
            <a:off x="-2708210" y="-2008836"/>
            <a:ext cx="1682152" cy="1253177"/>
            <a:chOff x="4830699" y="1600325"/>
            <a:chExt cx="1682152" cy="1253177"/>
          </a:xfrm>
        </p:grpSpPr>
        <p:sp>
          <p:nvSpPr>
            <p:cNvPr id="48" name="Google Shape;1324;p53">
              <a:extLst>
                <a:ext uri="{FF2B5EF4-FFF2-40B4-BE49-F238E27FC236}">
                  <a16:creationId xmlns:a16="http://schemas.microsoft.com/office/drawing/2014/main" id="{DE693F1B-737A-E0AA-3191-9CE1B425EC39}"/>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25;p53">
              <a:extLst>
                <a:ext uri="{FF2B5EF4-FFF2-40B4-BE49-F238E27FC236}">
                  <a16:creationId xmlns:a16="http://schemas.microsoft.com/office/drawing/2014/main" id="{A2837E50-050B-CECC-9815-4B34275AAFC3}"/>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6;p53">
              <a:extLst>
                <a:ext uri="{FF2B5EF4-FFF2-40B4-BE49-F238E27FC236}">
                  <a16:creationId xmlns:a16="http://schemas.microsoft.com/office/drawing/2014/main" id="{AEFC86E3-2829-C2F8-7970-4E7FE718E803}"/>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27;p53">
              <a:extLst>
                <a:ext uri="{FF2B5EF4-FFF2-40B4-BE49-F238E27FC236}">
                  <a16:creationId xmlns:a16="http://schemas.microsoft.com/office/drawing/2014/main" id="{21220C9A-CFD1-5229-1DE1-7591018928D3}"/>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28;p53">
              <a:extLst>
                <a:ext uri="{FF2B5EF4-FFF2-40B4-BE49-F238E27FC236}">
                  <a16:creationId xmlns:a16="http://schemas.microsoft.com/office/drawing/2014/main" id="{78BDEB91-3BC4-1572-7E2A-7A92B3E8A0F2}"/>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29;p53">
              <a:extLst>
                <a:ext uri="{FF2B5EF4-FFF2-40B4-BE49-F238E27FC236}">
                  <a16:creationId xmlns:a16="http://schemas.microsoft.com/office/drawing/2014/main" id="{0AF60299-FFFF-A319-3857-14E207C81197}"/>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0;p53">
              <a:extLst>
                <a:ext uri="{FF2B5EF4-FFF2-40B4-BE49-F238E27FC236}">
                  <a16:creationId xmlns:a16="http://schemas.microsoft.com/office/drawing/2014/main" id="{7A8E6955-F800-9ABF-D295-62C207C40A36}"/>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1;p53">
              <a:extLst>
                <a:ext uri="{FF2B5EF4-FFF2-40B4-BE49-F238E27FC236}">
                  <a16:creationId xmlns:a16="http://schemas.microsoft.com/office/drawing/2014/main" id="{6521110D-A1AE-9FDC-7159-9ACBF5355173}"/>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2;p53">
              <a:extLst>
                <a:ext uri="{FF2B5EF4-FFF2-40B4-BE49-F238E27FC236}">
                  <a16:creationId xmlns:a16="http://schemas.microsoft.com/office/drawing/2014/main" id="{80FF9204-C657-601C-E59D-E2D044348608}"/>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3;p53">
              <a:extLst>
                <a:ext uri="{FF2B5EF4-FFF2-40B4-BE49-F238E27FC236}">
                  <a16:creationId xmlns:a16="http://schemas.microsoft.com/office/drawing/2014/main" id="{62C520D3-AC19-F339-8679-ECB936650DB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4;p53">
              <a:extLst>
                <a:ext uri="{FF2B5EF4-FFF2-40B4-BE49-F238E27FC236}">
                  <a16:creationId xmlns:a16="http://schemas.microsoft.com/office/drawing/2014/main" id="{941D5D00-D1D8-3202-B8AA-D7B356CCE129}"/>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5;p53">
              <a:extLst>
                <a:ext uri="{FF2B5EF4-FFF2-40B4-BE49-F238E27FC236}">
                  <a16:creationId xmlns:a16="http://schemas.microsoft.com/office/drawing/2014/main" id="{89E0DECC-C7DC-2533-B4E8-2B2617FB337C}"/>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6;p53">
              <a:extLst>
                <a:ext uri="{FF2B5EF4-FFF2-40B4-BE49-F238E27FC236}">
                  <a16:creationId xmlns:a16="http://schemas.microsoft.com/office/drawing/2014/main" id="{4EC638D8-D42F-D901-C321-B5EFB186EC66}"/>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7;p53">
              <a:extLst>
                <a:ext uri="{FF2B5EF4-FFF2-40B4-BE49-F238E27FC236}">
                  <a16:creationId xmlns:a16="http://schemas.microsoft.com/office/drawing/2014/main" id="{57714FAC-64D9-EFB0-847F-2FC680CDAF54}"/>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38;p53">
              <a:extLst>
                <a:ext uri="{FF2B5EF4-FFF2-40B4-BE49-F238E27FC236}">
                  <a16:creationId xmlns:a16="http://schemas.microsoft.com/office/drawing/2014/main" id="{7983FCBD-8B15-7F42-1082-22801CC575EB}"/>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46;p53">
            <a:extLst>
              <a:ext uri="{FF2B5EF4-FFF2-40B4-BE49-F238E27FC236}">
                <a16:creationId xmlns:a16="http://schemas.microsoft.com/office/drawing/2014/main" id="{FC50CD09-A006-6BBF-B8D6-CE804F74F444}"/>
              </a:ext>
            </a:extLst>
          </p:cNvPr>
          <p:cNvGrpSpPr/>
          <p:nvPr/>
        </p:nvGrpSpPr>
        <p:grpSpPr>
          <a:xfrm>
            <a:off x="10363096" y="1060102"/>
            <a:ext cx="1394886" cy="681020"/>
            <a:chOff x="4887449" y="3733884"/>
            <a:chExt cx="1394886" cy="681020"/>
          </a:xfrm>
        </p:grpSpPr>
        <p:sp>
          <p:nvSpPr>
            <p:cNvPr id="1280" name="Google Shape;1347;p53">
              <a:extLst>
                <a:ext uri="{FF2B5EF4-FFF2-40B4-BE49-F238E27FC236}">
                  <a16:creationId xmlns:a16="http://schemas.microsoft.com/office/drawing/2014/main" id="{B04E58B9-F7F8-9EF8-02AE-F9E39B3A81EB}"/>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348;p53">
              <a:extLst>
                <a:ext uri="{FF2B5EF4-FFF2-40B4-BE49-F238E27FC236}">
                  <a16:creationId xmlns:a16="http://schemas.microsoft.com/office/drawing/2014/main" id="{EC244F25-00BA-5FCF-9344-8ED866E14E67}"/>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349;p53">
            <a:extLst>
              <a:ext uri="{FF2B5EF4-FFF2-40B4-BE49-F238E27FC236}">
                <a16:creationId xmlns:a16="http://schemas.microsoft.com/office/drawing/2014/main" id="{3FF7063D-13E2-7F50-A4E6-20B5D50B499E}"/>
              </a:ext>
            </a:extLst>
          </p:cNvPr>
          <p:cNvGrpSpPr/>
          <p:nvPr/>
        </p:nvGrpSpPr>
        <p:grpSpPr>
          <a:xfrm>
            <a:off x="5939407" y="5668556"/>
            <a:ext cx="493304" cy="493304"/>
            <a:chOff x="6221117" y="3926992"/>
            <a:chExt cx="493304" cy="493304"/>
          </a:xfrm>
        </p:grpSpPr>
        <p:sp>
          <p:nvSpPr>
            <p:cNvPr id="1283" name="Google Shape;1350;p53">
              <a:extLst>
                <a:ext uri="{FF2B5EF4-FFF2-40B4-BE49-F238E27FC236}">
                  <a16:creationId xmlns:a16="http://schemas.microsoft.com/office/drawing/2014/main" id="{6E48BBB6-3D43-F97E-537C-2EB0A21F75AB}"/>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351;p53">
              <a:extLst>
                <a:ext uri="{FF2B5EF4-FFF2-40B4-BE49-F238E27FC236}">
                  <a16:creationId xmlns:a16="http://schemas.microsoft.com/office/drawing/2014/main" id="{1F35D30E-CA33-3546-A19B-17878CE8CEB6}"/>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352;p53">
            <a:extLst>
              <a:ext uri="{FF2B5EF4-FFF2-40B4-BE49-F238E27FC236}">
                <a16:creationId xmlns:a16="http://schemas.microsoft.com/office/drawing/2014/main" id="{A2AF3A84-F367-9C53-71AE-6E1B03EC2587}"/>
              </a:ext>
            </a:extLst>
          </p:cNvPr>
          <p:cNvGrpSpPr/>
          <p:nvPr/>
        </p:nvGrpSpPr>
        <p:grpSpPr>
          <a:xfrm>
            <a:off x="2980047" y="6409183"/>
            <a:ext cx="502903" cy="502903"/>
            <a:chOff x="5527763" y="4002275"/>
            <a:chExt cx="502903" cy="502903"/>
          </a:xfrm>
        </p:grpSpPr>
        <p:sp>
          <p:nvSpPr>
            <p:cNvPr id="1286" name="Google Shape;1353;p53">
              <a:extLst>
                <a:ext uri="{FF2B5EF4-FFF2-40B4-BE49-F238E27FC236}">
                  <a16:creationId xmlns:a16="http://schemas.microsoft.com/office/drawing/2014/main" id="{17CCCCC2-0B21-0923-9430-548423D86EE9}"/>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354;p53">
              <a:extLst>
                <a:ext uri="{FF2B5EF4-FFF2-40B4-BE49-F238E27FC236}">
                  <a16:creationId xmlns:a16="http://schemas.microsoft.com/office/drawing/2014/main" id="{7262581E-754E-7728-0934-294E4E4F19CC}"/>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6674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3"/>
          <p:cNvSpPr txBox="1">
            <a:spLocks noGrp="1"/>
          </p:cNvSpPr>
          <p:nvPr>
            <p:ph type="title"/>
          </p:nvPr>
        </p:nvSpPr>
        <p:spPr>
          <a:xfrm>
            <a:off x="659509" y="749600"/>
            <a:ext cx="7713900" cy="68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solidFill>
                  <a:schemeClr val="hlink"/>
                </a:solidFill>
                <a:uFill>
                  <a:noFill/>
                </a:uFill>
                <a:latin typeface="Oswald bold" pitchFamily="2" charset="0"/>
                <a:ea typeface="Karla"/>
                <a:cs typeface="Karla"/>
                <a:sym typeface="Karla"/>
              </a:rPr>
              <a:t>SƠ ĐỒ DFD</a:t>
            </a:r>
            <a:endParaRPr lang="en-US" sz="3200" b="1">
              <a:solidFill>
                <a:schemeClr val="dk1"/>
              </a:solidFill>
              <a:latin typeface="Oswald bold" pitchFamily="2" charset="0"/>
              <a:ea typeface="Karla"/>
              <a:cs typeface="Karla"/>
              <a:sym typeface="Karla"/>
            </a:endParaRPr>
          </a:p>
        </p:txBody>
      </p:sp>
      <p:grpSp>
        <p:nvGrpSpPr>
          <p:cNvPr id="1298" name="Google Shape;1298;p53"/>
          <p:cNvGrpSpPr/>
          <p:nvPr/>
        </p:nvGrpSpPr>
        <p:grpSpPr>
          <a:xfrm>
            <a:off x="7331725" y="1600325"/>
            <a:ext cx="1097293" cy="1470385"/>
            <a:chOff x="7331725" y="1600325"/>
            <a:chExt cx="1097293" cy="1470385"/>
          </a:xfrm>
        </p:grpSpPr>
        <p:sp>
          <p:nvSpPr>
            <p:cNvPr id="1299" name="Google Shape;1299;p53"/>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3"/>
          <p:cNvGrpSpPr/>
          <p:nvPr/>
        </p:nvGrpSpPr>
        <p:grpSpPr>
          <a:xfrm>
            <a:off x="4802974" y="3289209"/>
            <a:ext cx="1554476" cy="202073"/>
            <a:chOff x="4877313" y="3070693"/>
            <a:chExt cx="1828795" cy="240192"/>
          </a:xfrm>
        </p:grpSpPr>
        <p:sp>
          <p:nvSpPr>
            <p:cNvPr id="1312"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3"/>
          <p:cNvGrpSpPr/>
          <p:nvPr/>
        </p:nvGrpSpPr>
        <p:grpSpPr>
          <a:xfrm>
            <a:off x="4739136" y="1600325"/>
            <a:ext cx="1682152" cy="1253177"/>
            <a:chOff x="4830699" y="1600325"/>
            <a:chExt cx="1682152" cy="1253177"/>
          </a:xfrm>
        </p:grpSpPr>
        <p:sp>
          <p:nvSpPr>
            <p:cNvPr id="1324" name="Google Shape;1324;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3"/>
          <p:cNvGrpSpPr/>
          <p:nvPr/>
        </p:nvGrpSpPr>
        <p:grpSpPr>
          <a:xfrm>
            <a:off x="6725434" y="1600325"/>
            <a:ext cx="302145" cy="1828813"/>
            <a:chOff x="6771213" y="1525500"/>
            <a:chExt cx="302145" cy="1828813"/>
          </a:xfrm>
        </p:grpSpPr>
        <p:sp>
          <p:nvSpPr>
            <p:cNvPr id="1340"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3"/>
          <p:cNvGrpSpPr/>
          <p:nvPr/>
        </p:nvGrpSpPr>
        <p:grpSpPr>
          <a:xfrm>
            <a:off x="7034132" y="3744083"/>
            <a:ext cx="1394886" cy="681020"/>
            <a:chOff x="4887449" y="3733884"/>
            <a:chExt cx="1394886" cy="681020"/>
          </a:xfrm>
        </p:grpSpPr>
        <p:sp>
          <p:nvSpPr>
            <p:cNvPr id="1347"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53"/>
          <p:cNvGrpSpPr/>
          <p:nvPr/>
        </p:nvGrpSpPr>
        <p:grpSpPr>
          <a:xfrm>
            <a:off x="5891434" y="3931799"/>
            <a:ext cx="493304" cy="493304"/>
            <a:chOff x="6221117" y="3926992"/>
            <a:chExt cx="493304" cy="493304"/>
          </a:xfrm>
        </p:grpSpPr>
        <p:sp>
          <p:nvSpPr>
            <p:cNvPr id="1350"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3"/>
          <p:cNvGrpSpPr/>
          <p:nvPr/>
        </p:nvGrpSpPr>
        <p:grpSpPr>
          <a:xfrm>
            <a:off x="4739136" y="3922200"/>
            <a:ext cx="502903" cy="502903"/>
            <a:chOff x="5527763" y="4002275"/>
            <a:chExt cx="502903" cy="502903"/>
          </a:xfrm>
        </p:grpSpPr>
        <p:sp>
          <p:nvSpPr>
            <p:cNvPr id="1353" name="Google Shape;1353;p53"/>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5;p35">
            <a:extLst>
              <a:ext uri="{FF2B5EF4-FFF2-40B4-BE49-F238E27FC236}">
                <a16:creationId xmlns:a16="http://schemas.microsoft.com/office/drawing/2014/main" id="{75CDE9EC-C36A-D75A-E894-935CBE5EA40A}"/>
              </a:ext>
            </a:extLst>
          </p:cNvPr>
          <p:cNvGrpSpPr/>
          <p:nvPr/>
        </p:nvGrpSpPr>
        <p:grpSpPr>
          <a:xfrm>
            <a:off x="600449" y="1564394"/>
            <a:ext cx="3853467" cy="1149145"/>
            <a:chOff x="715400" y="1491999"/>
            <a:chExt cx="2418600" cy="3024926"/>
          </a:xfrm>
        </p:grpSpPr>
        <p:sp>
          <p:nvSpPr>
            <p:cNvPr id="3" name="Google Shape;656;p35">
              <a:extLst>
                <a:ext uri="{FF2B5EF4-FFF2-40B4-BE49-F238E27FC236}">
                  <a16:creationId xmlns:a16="http://schemas.microsoft.com/office/drawing/2014/main" id="{682DA6E0-B5FB-7A24-501E-6C70B342ED53}"/>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57;p35">
              <a:extLst>
                <a:ext uri="{FF2B5EF4-FFF2-40B4-BE49-F238E27FC236}">
                  <a16:creationId xmlns:a16="http://schemas.microsoft.com/office/drawing/2014/main" id="{8C3A8F37-9CB0-D2AD-6CA7-89A3AF585927}"/>
                </a:ext>
              </a:extLst>
            </p:cNvPr>
            <p:cNvGrpSpPr/>
            <p:nvPr/>
          </p:nvGrpSpPr>
          <p:grpSpPr>
            <a:xfrm>
              <a:off x="715400" y="1491999"/>
              <a:ext cx="2327100" cy="2933426"/>
              <a:chOff x="715400" y="1491999"/>
              <a:chExt cx="2327100" cy="2933426"/>
            </a:xfrm>
          </p:grpSpPr>
          <p:sp>
            <p:nvSpPr>
              <p:cNvPr id="5" name="Google Shape;658;p35">
                <a:extLst>
                  <a:ext uri="{FF2B5EF4-FFF2-40B4-BE49-F238E27FC236}">
                    <a16:creationId xmlns:a16="http://schemas.microsoft.com/office/drawing/2014/main" id="{288FB2A9-70BF-0A55-662E-618F6DDFD15D}"/>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659;p35">
                <a:extLst>
                  <a:ext uri="{FF2B5EF4-FFF2-40B4-BE49-F238E27FC236}">
                    <a16:creationId xmlns:a16="http://schemas.microsoft.com/office/drawing/2014/main" id="{7E641CAF-4AE0-290D-F62F-C92594399BF9}"/>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7" name="Google Shape;660;p35">
            <a:extLst>
              <a:ext uri="{FF2B5EF4-FFF2-40B4-BE49-F238E27FC236}">
                <a16:creationId xmlns:a16="http://schemas.microsoft.com/office/drawing/2014/main" id="{E716F98C-F637-19A4-0FAA-5626E82DF377}"/>
              </a:ext>
            </a:extLst>
          </p:cNvPr>
          <p:cNvSpPr txBox="1">
            <a:spLocks/>
          </p:cNvSpPr>
          <p:nvPr/>
        </p:nvSpPr>
        <p:spPr>
          <a:xfrm>
            <a:off x="579275" y="1641952"/>
            <a:ext cx="307429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6.1 DFD ở mức quan niệm</a:t>
            </a:r>
          </a:p>
        </p:txBody>
      </p:sp>
      <p:sp>
        <p:nvSpPr>
          <p:cNvPr id="8" name="Google Shape;664;p35">
            <a:extLst>
              <a:ext uri="{FF2B5EF4-FFF2-40B4-BE49-F238E27FC236}">
                <a16:creationId xmlns:a16="http://schemas.microsoft.com/office/drawing/2014/main" id="{62ED1356-32E9-01C5-E98C-F98798DD0901}"/>
              </a:ext>
            </a:extLst>
          </p:cNvPr>
          <p:cNvSpPr txBox="1">
            <a:spLocks/>
          </p:cNvSpPr>
          <p:nvPr/>
        </p:nvSpPr>
        <p:spPr>
          <a:xfrm>
            <a:off x="543545" y="2088776"/>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a:latin typeface="Oswald Light" pitchFamily="2" charset="0"/>
              </a:rPr>
              <a:t>Biểu diễn sự phân cấp tổ chức của một đơn vị</a:t>
            </a:r>
            <a:r>
              <a:rPr lang="en-US">
                <a:latin typeface="Oswald Light" pitchFamily="2" charset="0"/>
              </a:rPr>
              <a:t>.</a:t>
            </a:r>
            <a:endParaRPr lang="vi-VN">
              <a:latin typeface="Oswald Light" pitchFamily="2" charset="0"/>
            </a:endParaRPr>
          </a:p>
        </p:txBody>
      </p:sp>
      <p:grpSp>
        <p:nvGrpSpPr>
          <p:cNvPr id="16" name="Google Shape;655;p35">
            <a:extLst>
              <a:ext uri="{FF2B5EF4-FFF2-40B4-BE49-F238E27FC236}">
                <a16:creationId xmlns:a16="http://schemas.microsoft.com/office/drawing/2014/main" id="{35D2B430-D565-EF6D-A280-FEA0E6A09259}"/>
              </a:ext>
            </a:extLst>
          </p:cNvPr>
          <p:cNvGrpSpPr/>
          <p:nvPr/>
        </p:nvGrpSpPr>
        <p:grpSpPr>
          <a:xfrm>
            <a:off x="600449" y="3114723"/>
            <a:ext cx="3853467" cy="1149145"/>
            <a:chOff x="715400" y="1491999"/>
            <a:chExt cx="2418600" cy="3024926"/>
          </a:xfrm>
        </p:grpSpPr>
        <p:sp>
          <p:nvSpPr>
            <p:cNvPr id="17" name="Google Shape;656;p35">
              <a:extLst>
                <a:ext uri="{FF2B5EF4-FFF2-40B4-BE49-F238E27FC236}">
                  <a16:creationId xmlns:a16="http://schemas.microsoft.com/office/drawing/2014/main" id="{49E6F59A-CE1C-2DED-01BE-EC3FF47005A5}"/>
                </a:ext>
              </a:extLst>
            </p:cNvPr>
            <p:cNvSpPr/>
            <p:nvPr/>
          </p:nvSpPr>
          <p:spPr>
            <a:xfrm>
              <a:off x="806900" y="1691825"/>
              <a:ext cx="2327100" cy="282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57;p35">
              <a:extLst>
                <a:ext uri="{FF2B5EF4-FFF2-40B4-BE49-F238E27FC236}">
                  <a16:creationId xmlns:a16="http://schemas.microsoft.com/office/drawing/2014/main" id="{FCEB28EB-1231-1653-3D0A-57B41E17F0A3}"/>
                </a:ext>
              </a:extLst>
            </p:cNvPr>
            <p:cNvGrpSpPr/>
            <p:nvPr/>
          </p:nvGrpSpPr>
          <p:grpSpPr>
            <a:xfrm>
              <a:off x="715400" y="1491999"/>
              <a:ext cx="2327100" cy="2933426"/>
              <a:chOff x="715400" y="1491999"/>
              <a:chExt cx="2327100" cy="2933426"/>
            </a:xfrm>
          </p:grpSpPr>
          <p:sp>
            <p:nvSpPr>
              <p:cNvPr id="19" name="Google Shape;658;p35">
                <a:extLst>
                  <a:ext uri="{FF2B5EF4-FFF2-40B4-BE49-F238E27FC236}">
                    <a16:creationId xmlns:a16="http://schemas.microsoft.com/office/drawing/2014/main" id="{5D6E991C-8EAB-EE98-7A0C-433B00B2DC24}"/>
                  </a:ext>
                </a:extLst>
              </p:cNvPr>
              <p:cNvSpPr/>
              <p:nvPr/>
            </p:nvSpPr>
            <p:spPr>
              <a:xfrm>
                <a:off x="715400" y="1491999"/>
                <a:ext cx="2327100" cy="2933426"/>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59;p35">
                <a:extLst>
                  <a:ext uri="{FF2B5EF4-FFF2-40B4-BE49-F238E27FC236}">
                    <a16:creationId xmlns:a16="http://schemas.microsoft.com/office/drawing/2014/main" id="{1604242C-8CE3-A3F1-2E51-11D9478560BF}"/>
                  </a:ext>
                </a:extLst>
              </p:cNvPr>
              <p:cNvCxnSpPr/>
              <p:nvPr/>
            </p:nvCxnSpPr>
            <p:spPr>
              <a:xfrm>
                <a:off x="715400" y="1783325"/>
                <a:ext cx="2322300" cy="0"/>
              </a:xfrm>
              <a:prstGeom prst="straightConnector1">
                <a:avLst/>
              </a:prstGeom>
              <a:noFill/>
              <a:ln w="28575" cap="flat" cmpd="sng">
                <a:solidFill>
                  <a:schemeClr val="dk1"/>
                </a:solidFill>
                <a:prstDash val="solid"/>
                <a:round/>
                <a:headEnd type="none" w="med" len="med"/>
                <a:tailEnd type="none" w="med" len="med"/>
              </a:ln>
            </p:spPr>
          </p:cxnSp>
        </p:grpSp>
      </p:grpSp>
      <p:sp>
        <p:nvSpPr>
          <p:cNvPr id="21" name="Google Shape;660;p35">
            <a:extLst>
              <a:ext uri="{FF2B5EF4-FFF2-40B4-BE49-F238E27FC236}">
                <a16:creationId xmlns:a16="http://schemas.microsoft.com/office/drawing/2014/main" id="{05638A49-6C03-3803-CB31-52923786FBE3}"/>
              </a:ext>
            </a:extLst>
          </p:cNvPr>
          <p:cNvSpPr txBox="1">
            <a:spLocks/>
          </p:cNvSpPr>
          <p:nvPr/>
        </p:nvSpPr>
        <p:spPr>
          <a:xfrm>
            <a:off x="615510" y="3183207"/>
            <a:ext cx="3598919"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Oswald bold" pitchFamily="2" charset="0"/>
              </a:rPr>
              <a:t>6.2 DFD ở mức đỉnh và phân rã</a:t>
            </a:r>
          </a:p>
        </p:txBody>
      </p:sp>
      <p:sp>
        <p:nvSpPr>
          <p:cNvPr id="22" name="Google Shape;664;p35">
            <a:extLst>
              <a:ext uri="{FF2B5EF4-FFF2-40B4-BE49-F238E27FC236}">
                <a16:creationId xmlns:a16="http://schemas.microsoft.com/office/drawing/2014/main" id="{967343A8-CD09-68CB-1B9A-C5EDF1862F52}"/>
              </a:ext>
            </a:extLst>
          </p:cNvPr>
          <p:cNvSpPr txBox="1">
            <a:spLocks/>
          </p:cNvSpPr>
          <p:nvPr/>
        </p:nvSpPr>
        <p:spPr>
          <a:xfrm>
            <a:off x="763054" y="3604024"/>
            <a:ext cx="3293238"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a:latin typeface="Oswald Light" pitchFamily="2" charset="0"/>
              </a:rPr>
              <a:t>Xây dựng 1 lược đồ tổng thể về xử lý của toàn</a:t>
            </a:r>
          </a:p>
          <a:p>
            <a:r>
              <a:rPr lang="vi-VN">
                <a:latin typeface="Oswald Light" pitchFamily="2" charset="0"/>
              </a:rPr>
              <a:t>bộ </a:t>
            </a:r>
            <a:r>
              <a:rPr lang="en-US">
                <a:latin typeface="Oswald Light" pitchFamily="2" charset="0"/>
              </a:rPr>
              <a:t>hệ thống thông tin.</a:t>
            </a:r>
            <a:endParaRPr lang="vi-VN">
              <a:latin typeface="Oswald Light" pitchFamily="2" charset="0"/>
            </a:endParaRPr>
          </a:p>
        </p:txBody>
      </p:sp>
      <p:grpSp>
        <p:nvGrpSpPr>
          <p:cNvPr id="9" name="Google Shape;1298;p53">
            <a:extLst>
              <a:ext uri="{FF2B5EF4-FFF2-40B4-BE49-F238E27FC236}">
                <a16:creationId xmlns:a16="http://schemas.microsoft.com/office/drawing/2014/main" id="{BFF799A0-7AD5-270F-C883-A9DD4E1F907F}"/>
              </a:ext>
            </a:extLst>
          </p:cNvPr>
          <p:cNvGrpSpPr/>
          <p:nvPr/>
        </p:nvGrpSpPr>
        <p:grpSpPr>
          <a:xfrm>
            <a:off x="7300474" y="1618394"/>
            <a:ext cx="1097293" cy="1470385"/>
            <a:chOff x="7331725" y="1600325"/>
            <a:chExt cx="1097293" cy="1470385"/>
          </a:xfrm>
        </p:grpSpPr>
        <p:sp>
          <p:nvSpPr>
            <p:cNvPr id="10" name="Google Shape;1299;p53">
              <a:extLst>
                <a:ext uri="{FF2B5EF4-FFF2-40B4-BE49-F238E27FC236}">
                  <a16:creationId xmlns:a16="http://schemas.microsoft.com/office/drawing/2014/main" id="{4C67A396-A3F1-5D18-7F50-273393AC5EE5}"/>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0;p53">
              <a:extLst>
                <a:ext uri="{FF2B5EF4-FFF2-40B4-BE49-F238E27FC236}">
                  <a16:creationId xmlns:a16="http://schemas.microsoft.com/office/drawing/2014/main" id="{DD697A46-A28F-87BC-E3D1-DD5A262B620F}"/>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1;p53">
              <a:extLst>
                <a:ext uri="{FF2B5EF4-FFF2-40B4-BE49-F238E27FC236}">
                  <a16:creationId xmlns:a16="http://schemas.microsoft.com/office/drawing/2014/main" id="{EE7EE374-576F-CF17-A61D-3F4DBA77F2C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02;p53">
              <a:extLst>
                <a:ext uri="{FF2B5EF4-FFF2-40B4-BE49-F238E27FC236}">
                  <a16:creationId xmlns:a16="http://schemas.microsoft.com/office/drawing/2014/main" id="{2EE844A7-F744-30E6-ABEB-CCC8C379BFC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3;p53">
              <a:extLst>
                <a:ext uri="{FF2B5EF4-FFF2-40B4-BE49-F238E27FC236}">
                  <a16:creationId xmlns:a16="http://schemas.microsoft.com/office/drawing/2014/main" id="{DC3342D0-C1C8-D993-8D2B-B284AF847839}"/>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04;p53">
              <a:extLst>
                <a:ext uri="{FF2B5EF4-FFF2-40B4-BE49-F238E27FC236}">
                  <a16:creationId xmlns:a16="http://schemas.microsoft.com/office/drawing/2014/main" id="{1E7CA586-3612-1F3C-D00D-B4EBB3C6E190}"/>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5;p53">
              <a:extLst>
                <a:ext uri="{FF2B5EF4-FFF2-40B4-BE49-F238E27FC236}">
                  <a16:creationId xmlns:a16="http://schemas.microsoft.com/office/drawing/2014/main" id="{37E0F55D-1D6B-E99F-8493-239677CE65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6;p53">
              <a:extLst>
                <a:ext uri="{FF2B5EF4-FFF2-40B4-BE49-F238E27FC236}">
                  <a16:creationId xmlns:a16="http://schemas.microsoft.com/office/drawing/2014/main" id="{D1030AA7-5CBA-FE73-4615-FCAA89A73DD5}"/>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7;p53">
              <a:extLst>
                <a:ext uri="{FF2B5EF4-FFF2-40B4-BE49-F238E27FC236}">
                  <a16:creationId xmlns:a16="http://schemas.microsoft.com/office/drawing/2014/main" id="{709495B0-63BD-B56B-7B0F-DFF68D114396}"/>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8;p53">
              <a:extLst>
                <a:ext uri="{FF2B5EF4-FFF2-40B4-BE49-F238E27FC236}">
                  <a16:creationId xmlns:a16="http://schemas.microsoft.com/office/drawing/2014/main" id="{81307948-4962-3251-E4AA-1D423D785AD5}"/>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9;p53">
              <a:extLst>
                <a:ext uri="{FF2B5EF4-FFF2-40B4-BE49-F238E27FC236}">
                  <a16:creationId xmlns:a16="http://schemas.microsoft.com/office/drawing/2014/main" id="{2FEC4C65-EAEF-FAE1-2D31-381C9733EE44}"/>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10;p53">
              <a:extLst>
                <a:ext uri="{FF2B5EF4-FFF2-40B4-BE49-F238E27FC236}">
                  <a16:creationId xmlns:a16="http://schemas.microsoft.com/office/drawing/2014/main" id="{2B4C3327-2D78-C56E-E4B7-2232BDA6705C}"/>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311;p53">
            <a:extLst>
              <a:ext uri="{FF2B5EF4-FFF2-40B4-BE49-F238E27FC236}">
                <a16:creationId xmlns:a16="http://schemas.microsoft.com/office/drawing/2014/main" id="{007C31B9-F698-0925-0E77-D1EBC96C9044}"/>
              </a:ext>
            </a:extLst>
          </p:cNvPr>
          <p:cNvGrpSpPr/>
          <p:nvPr/>
        </p:nvGrpSpPr>
        <p:grpSpPr>
          <a:xfrm>
            <a:off x="4771723" y="3307278"/>
            <a:ext cx="1554476" cy="202073"/>
            <a:chOff x="4877313" y="3070693"/>
            <a:chExt cx="1828795" cy="240192"/>
          </a:xfrm>
        </p:grpSpPr>
        <p:sp>
          <p:nvSpPr>
            <p:cNvPr id="30" name="Google Shape;1312;p53">
              <a:extLst>
                <a:ext uri="{FF2B5EF4-FFF2-40B4-BE49-F238E27FC236}">
                  <a16:creationId xmlns:a16="http://schemas.microsoft.com/office/drawing/2014/main" id="{02691F67-8CED-E41B-4311-8111A0E7D90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13;p53">
              <a:extLst>
                <a:ext uri="{FF2B5EF4-FFF2-40B4-BE49-F238E27FC236}">
                  <a16:creationId xmlns:a16="http://schemas.microsoft.com/office/drawing/2014/main" id="{A1E87E70-9EAC-A0C5-50B8-78F9B3B0CC03}"/>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4;p53">
              <a:extLst>
                <a:ext uri="{FF2B5EF4-FFF2-40B4-BE49-F238E27FC236}">
                  <a16:creationId xmlns:a16="http://schemas.microsoft.com/office/drawing/2014/main" id="{F7A32244-6BBC-F787-6B17-434FDD2F94A7}"/>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5;p53">
              <a:extLst>
                <a:ext uri="{FF2B5EF4-FFF2-40B4-BE49-F238E27FC236}">
                  <a16:creationId xmlns:a16="http://schemas.microsoft.com/office/drawing/2014/main" id="{B961FC80-119A-7C5D-4922-03EB8B0A3F5D}"/>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6;p53">
              <a:extLst>
                <a:ext uri="{FF2B5EF4-FFF2-40B4-BE49-F238E27FC236}">
                  <a16:creationId xmlns:a16="http://schemas.microsoft.com/office/drawing/2014/main" id="{D4FCC720-725B-B46A-4BC4-3B5B9F9E5305}"/>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7;p53">
              <a:extLst>
                <a:ext uri="{FF2B5EF4-FFF2-40B4-BE49-F238E27FC236}">
                  <a16:creationId xmlns:a16="http://schemas.microsoft.com/office/drawing/2014/main" id="{CE8ECF9E-C45E-E311-49CA-7ECBBDCE47F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8;p53">
              <a:extLst>
                <a:ext uri="{FF2B5EF4-FFF2-40B4-BE49-F238E27FC236}">
                  <a16:creationId xmlns:a16="http://schemas.microsoft.com/office/drawing/2014/main" id="{329DC409-7DF8-1BBB-B98D-3BABDCA4A59F}"/>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9;p53">
              <a:extLst>
                <a:ext uri="{FF2B5EF4-FFF2-40B4-BE49-F238E27FC236}">
                  <a16:creationId xmlns:a16="http://schemas.microsoft.com/office/drawing/2014/main" id="{BA24B521-C3BA-983E-2297-A6BED4FE274B}"/>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20;p53">
              <a:extLst>
                <a:ext uri="{FF2B5EF4-FFF2-40B4-BE49-F238E27FC236}">
                  <a16:creationId xmlns:a16="http://schemas.microsoft.com/office/drawing/2014/main" id="{503ACEEF-CBEA-DED3-3DC9-E2985576DB51}"/>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1;p53">
              <a:extLst>
                <a:ext uri="{FF2B5EF4-FFF2-40B4-BE49-F238E27FC236}">
                  <a16:creationId xmlns:a16="http://schemas.microsoft.com/office/drawing/2014/main" id="{A19758D4-3863-66D5-AFD3-FB01DE03125F}"/>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2;p53">
              <a:extLst>
                <a:ext uri="{FF2B5EF4-FFF2-40B4-BE49-F238E27FC236}">
                  <a16:creationId xmlns:a16="http://schemas.microsoft.com/office/drawing/2014/main" id="{8C94F5A7-7C36-917E-E195-10427AAD8300}"/>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323;p53">
            <a:extLst>
              <a:ext uri="{FF2B5EF4-FFF2-40B4-BE49-F238E27FC236}">
                <a16:creationId xmlns:a16="http://schemas.microsoft.com/office/drawing/2014/main" id="{23AAD46D-1C49-8D55-1697-CC6CCDC0AC3F}"/>
              </a:ext>
            </a:extLst>
          </p:cNvPr>
          <p:cNvGrpSpPr/>
          <p:nvPr/>
        </p:nvGrpSpPr>
        <p:grpSpPr>
          <a:xfrm>
            <a:off x="4707885" y="1618394"/>
            <a:ext cx="1682152" cy="1253177"/>
            <a:chOff x="4830699" y="1600325"/>
            <a:chExt cx="1682152" cy="1253177"/>
          </a:xfrm>
        </p:grpSpPr>
        <p:sp>
          <p:nvSpPr>
            <p:cNvPr id="42" name="Google Shape;1324;p53">
              <a:extLst>
                <a:ext uri="{FF2B5EF4-FFF2-40B4-BE49-F238E27FC236}">
                  <a16:creationId xmlns:a16="http://schemas.microsoft.com/office/drawing/2014/main" id="{940499CB-7F0D-D3DD-33BB-92FE2F7373CC}"/>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25;p53">
              <a:extLst>
                <a:ext uri="{FF2B5EF4-FFF2-40B4-BE49-F238E27FC236}">
                  <a16:creationId xmlns:a16="http://schemas.microsoft.com/office/drawing/2014/main" id="{07543084-B5A6-927F-63FB-A17DF752AC24}"/>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6;p53">
              <a:extLst>
                <a:ext uri="{FF2B5EF4-FFF2-40B4-BE49-F238E27FC236}">
                  <a16:creationId xmlns:a16="http://schemas.microsoft.com/office/drawing/2014/main" id="{63266583-8748-F49F-EFB1-A62B477304E2}"/>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7;p53">
              <a:extLst>
                <a:ext uri="{FF2B5EF4-FFF2-40B4-BE49-F238E27FC236}">
                  <a16:creationId xmlns:a16="http://schemas.microsoft.com/office/drawing/2014/main" id="{CA9A60A5-1AE3-43D2-87D0-B64FF02AFD7E}"/>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8;p53">
              <a:extLst>
                <a:ext uri="{FF2B5EF4-FFF2-40B4-BE49-F238E27FC236}">
                  <a16:creationId xmlns:a16="http://schemas.microsoft.com/office/drawing/2014/main" id="{4D06380E-1140-A085-DAD0-08514900984D}"/>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9;p53">
              <a:extLst>
                <a:ext uri="{FF2B5EF4-FFF2-40B4-BE49-F238E27FC236}">
                  <a16:creationId xmlns:a16="http://schemas.microsoft.com/office/drawing/2014/main" id="{E9F48D6D-023C-0172-AF38-BC9C7B545642}"/>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30;p53">
              <a:extLst>
                <a:ext uri="{FF2B5EF4-FFF2-40B4-BE49-F238E27FC236}">
                  <a16:creationId xmlns:a16="http://schemas.microsoft.com/office/drawing/2014/main" id="{618774AE-24B0-C241-13E5-079BA9B0C4EC}"/>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1;p53">
              <a:extLst>
                <a:ext uri="{FF2B5EF4-FFF2-40B4-BE49-F238E27FC236}">
                  <a16:creationId xmlns:a16="http://schemas.microsoft.com/office/drawing/2014/main" id="{CB7FC5C2-D888-97C7-4DDA-3C47DB3AC38F}"/>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2;p53">
              <a:extLst>
                <a:ext uri="{FF2B5EF4-FFF2-40B4-BE49-F238E27FC236}">
                  <a16:creationId xmlns:a16="http://schemas.microsoft.com/office/drawing/2014/main" id="{554B3D7A-318B-EBF2-D561-522BB16FCEC2}"/>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3;p53">
              <a:extLst>
                <a:ext uri="{FF2B5EF4-FFF2-40B4-BE49-F238E27FC236}">
                  <a16:creationId xmlns:a16="http://schemas.microsoft.com/office/drawing/2014/main" id="{C504E25A-900A-D383-E110-E0E9281B4E47}"/>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4;p53">
              <a:extLst>
                <a:ext uri="{FF2B5EF4-FFF2-40B4-BE49-F238E27FC236}">
                  <a16:creationId xmlns:a16="http://schemas.microsoft.com/office/drawing/2014/main" id="{F2C38CED-3029-151A-06EB-992936E5AF2E}"/>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5;p53">
              <a:extLst>
                <a:ext uri="{FF2B5EF4-FFF2-40B4-BE49-F238E27FC236}">
                  <a16:creationId xmlns:a16="http://schemas.microsoft.com/office/drawing/2014/main" id="{941FDF22-D358-B420-7A90-D58B7093D6D6}"/>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6;p53">
              <a:extLst>
                <a:ext uri="{FF2B5EF4-FFF2-40B4-BE49-F238E27FC236}">
                  <a16:creationId xmlns:a16="http://schemas.microsoft.com/office/drawing/2014/main" id="{E38FF559-36C5-CB4A-D3DB-69F2B50D4044}"/>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7;p53">
              <a:extLst>
                <a:ext uri="{FF2B5EF4-FFF2-40B4-BE49-F238E27FC236}">
                  <a16:creationId xmlns:a16="http://schemas.microsoft.com/office/drawing/2014/main" id="{358F4250-6332-08B7-D188-1507276A243F}"/>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8;p53">
              <a:extLst>
                <a:ext uri="{FF2B5EF4-FFF2-40B4-BE49-F238E27FC236}">
                  <a16:creationId xmlns:a16="http://schemas.microsoft.com/office/drawing/2014/main" id="{5FC5A7CB-C95C-1786-B4CF-71758E14D149}"/>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346;p53">
            <a:extLst>
              <a:ext uri="{FF2B5EF4-FFF2-40B4-BE49-F238E27FC236}">
                <a16:creationId xmlns:a16="http://schemas.microsoft.com/office/drawing/2014/main" id="{F5FFB01A-DA40-D393-FD9B-0A81E47235D1}"/>
              </a:ext>
            </a:extLst>
          </p:cNvPr>
          <p:cNvGrpSpPr/>
          <p:nvPr/>
        </p:nvGrpSpPr>
        <p:grpSpPr>
          <a:xfrm>
            <a:off x="7002881" y="3762152"/>
            <a:ext cx="1394886" cy="681020"/>
            <a:chOff x="4887449" y="3733884"/>
            <a:chExt cx="1394886" cy="681020"/>
          </a:xfrm>
        </p:grpSpPr>
        <p:sp>
          <p:nvSpPr>
            <p:cNvPr id="58" name="Google Shape;1347;p53">
              <a:extLst>
                <a:ext uri="{FF2B5EF4-FFF2-40B4-BE49-F238E27FC236}">
                  <a16:creationId xmlns:a16="http://schemas.microsoft.com/office/drawing/2014/main" id="{A44FDAB7-D6D5-BDFD-6703-88BCA0AF7091}"/>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48;p53">
              <a:extLst>
                <a:ext uri="{FF2B5EF4-FFF2-40B4-BE49-F238E27FC236}">
                  <a16:creationId xmlns:a16="http://schemas.microsoft.com/office/drawing/2014/main" id="{03635B86-D045-D1E7-BB67-55BFB69BA49C}"/>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349;p53">
            <a:extLst>
              <a:ext uri="{FF2B5EF4-FFF2-40B4-BE49-F238E27FC236}">
                <a16:creationId xmlns:a16="http://schemas.microsoft.com/office/drawing/2014/main" id="{6FE10745-27D5-9800-62EC-35C77F5D74F5}"/>
              </a:ext>
            </a:extLst>
          </p:cNvPr>
          <p:cNvGrpSpPr/>
          <p:nvPr/>
        </p:nvGrpSpPr>
        <p:grpSpPr>
          <a:xfrm>
            <a:off x="5860183" y="3949868"/>
            <a:ext cx="493304" cy="493304"/>
            <a:chOff x="6221117" y="3926992"/>
            <a:chExt cx="493304" cy="493304"/>
          </a:xfrm>
        </p:grpSpPr>
        <p:sp>
          <p:nvSpPr>
            <p:cNvPr id="61" name="Google Shape;1350;p53">
              <a:extLst>
                <a:ext uri="{FF2B5EF4-FFF2-40B4-BE49-F238E27FC236}">
                  <a16:creationId xmlns:a16="http://schemas.microsoft.com/office/drawing/2014/main" id="{7740766B-F497-F432-B8E6-1CDC2A6F9E65}"/>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51;p53">
              <a:extLst>
                <a:ext uri="{FF2B5EF4-FFF2-40B4-BE49-F238E27FC236}">
                  <a16:creationId xmlns:a16="http://schemas.microsoft.com/office/drawing/2014/main" id="{1F03F9BC-6F72-75FB-C7AF-AA15A3F19C6F}"/>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52;p53">
            <a:extLst>
              <a:ext uri="{FF2B5EF4-FFF2-40B4-BE49-F238E27FC236}">
                <a16:creationId xmlns:a16="http://schemas.microsoft.com/office/drawing/2014/main" id="{01732E76-2E2E-0B83-FA01-672226CB4923}"/>
              </a:ext>
            </a:extLst>
          </p:cNvPr>
          <p:cNvGrpSpPr/>
          <p:nvPr/>
        </p:nvGrpSpPr>
        <p:grpSpPr>
          <a:xfrm>
            <a:off x="4707885" y="3940269"/>
            <a:ext cx="502903" cy="502903"/>
            <a:chOff x="5527763" y="4002275"/>
            <a:chExt cx="502903" cy="502903"/>
          </a:xfrm>
        </p:grpSpPr>
        <p:sp>
          <p:nvSpPr>
            <p:cNvPr id="1355" name="Google Shape;1353;p53">
              <a:extLst>
                <a:ext uri="{FF2B5EF4-FFF2-40B4-BE49-F238E27FC236}">
                  <a16:creationId xmlns:a16="http://schemas.microsoft.com/office/drawing/2014/main" id="{1E246979-B2A5-FACA-97EC-B6A07B6F0EED}"/>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4;p53">
              <a:extLst>
                <a:ext uri="{FF2B5EF4-FFF2-40B4-BE49-F238E27FC236}">
                  <a16:creationId xmlns:a16="http://schemas.microsoft.com/office/drawing/2014/main" id="{0543395E-28CD-80E3-87B2-B71B81998B6C}"/>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240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GIAO DIỆN</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65155" y="3825299"/>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latin typeface="Inter Tight Light" pitchFamily="2" charset="0"/>
                <a:ea typeface="Inter Tight Light" pitchFamily="2" charset="0"/>
                <a:cs typeface="Inter Tight Light" pitchFamily="2" charset="0"/>
              </a:rPr>
              <a:t>Hiện thực trên hệ thống</a:t>
            </a:r>
            <a:endParaRPr sz="13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298;p53">
            <a:extLst>
              <a:ext uri="{FF2B5EF4-FFF2-40B4-BE49-F238E27FC236}">
                <a16:creationId xmlns:a16="http://schemas.microsoft.com/office/drawing/2014/main" id="{CAC35134-E927-226F-EC5F-0873E714CC92}"/>
              </a:ext>
            </a:extLst>
          </p:cNvPr>
          <p:cNvGrpSpPr/>
          <p:nvPr/>
        </p:nvGrpSpPr>
        <p:grpSpPr>
          <a:xfrm>
            <a:off x="11573480" y="-3707050"/>
            <a:ext cx="1097293" cy="1470385"/>
            <a:chOff x="7331725" y="1600325"/>
            <a:chExt cx="1097293" cy="1470385"/>
          </a:xfrm>
        </p:grpSpPr>
        <p:sp>
          <p:nvSpPr>
            <p:cNvPr id="18" name="Google Shape;1299;p53">
              <a:extLst>
                <a:ext uri="{FF2B5EF4-FFF2-40B4-BE49-F238E27FC236}">
                  <a16:creationId xmlns:a16="http://schemas.microsoft.com/office/drawing/2014/main" id="{BFB004D4-2EAC-8633-3601-7F0C8091748E}"/>
                </a:ext>
              </a:extLst>
            </p:cNvPr>
            <p:cNvSpPr/>
            <p:nvPr/>
          </p:nvSpPr>
          <p:spPr>
            <a:xfrm>
              <a:off x="7331725" y="1600325"/>
              <a:ext cx="1097293" cy="1470385"/>
            </a:xfrm>
            <a:custGeom>
              <a:avLst/>
              <a:gdLst/>
              <a:ahLst/>
              <a:cxnLst/>
              <a:rect l="l" t="t" r="r" b="b"/>
              <a:pathLst>
                <a:path w="24806" h="33293" extrusionOk="0">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p53">
              <a:extLst>
                <a:ext uri="{FF2B5EF4-FFF2-40B4-BE49-F238E27FC236}">
                  <a16:creationId xmlns:a16="http://schemas.microsoft.com/office/drawing/2014/main" id="{B07FCFCB-1FE5-DA55-636B-2AAD1D9897EE}"/>
                </a:ext>
              </a:extLst>
            </p:cNvPr>
            <p:cNvSpPr/>
            <p:nvPr/>
          </p:nvSpPr>
          <p:spPr>
            <a:xfrm>
              <a:off x="7331725" y="1600325"/>
              <a:ext cx="1097293" cy="1470385"/>
            </a:xfrm>
            <a:custGeom>
              <a:avLst/>
              <a:gdLst/>
              <a:ahLst/>
              <a:cxnLst/>
              <a:rect l="l" t="t" r="r" b="b"/>
              <a:pathLst>
                <a:path w="24806" h="33293" extrusionOk="0">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1;p53">
              <a:extLst>
                <a:ext uri="{FF2B5EF4-FFF2-40B4-BE49-F238E27FC236}">
                  <a16:creationId xmlns:a16="http://schemas.microsoft.com/office/drawing/2014/main" id="{A935A9A4-1168-6F32-0015-2568E2EC5D51}"/>
                </a:ext>
              </a:extLst>
            </p:cNvPr>
            <p:cNvSpPr/>
            <p:nvPr/>
          </p:nvSpPr>
          <p:spPr>
            <a:xfrm>
              <a:off x="7413734" y="1710211"/>
              <a:ext cx="877180" cy="1049184"/>
            </a:xfrm>
            <a:custGeom>
              <a:avLst/>
              <a:gdLst/>
              <a:ahLst/>
              <a:cxnLst/>
              <a:rect l="l" t="t" r="r" b="b"/>
              <a:pathLst>
                <a:path w="19830" h="23756" extrusionOk="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02;p53">
              <a:extLst>
                <a:ext uri="{FF2B5EF4-FFF2-40B4-BE49-F238E27FC236}">
                  <a16:creationId xmlns:a16="http://schemas.microsoft.com/office/drawing/2014/main" id="{4092F3CA-D89C-7B92-AF2C-42BEDA3D8188}"/>
                </a:ext>
              </a:extLst>
            </p:cNvPr>
            <p:cNvSpPr/>
            <p:nvPr/>
          </p:nvSpPr>
          <p:spPr>
            <a:xfrm>
              <a:off x="7670508" y="2776651"/>
              <a:ext cx="419702" cy="53881"/>
            </a:xfrm>
            <a:custGeom>
              <a:avLst/>
              <a:gdLst/>
              <a:ahLst/>
              <a:cxnLst/>
              <a:rect l="l" t="t" r="r" b="b"/>
              <a:pathLst>
                <a:path w="9488" h="1220" extrusionOk="0">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3;p53">
              <a:extLst>
                <a:ext uri="{FF2B5EF4-FFF2-40B4-BE49-F238E27FC236}">
                  <a16:creationId xmlns:a16="http://schemas.microsoft.com/office/drawing/2014/main" id="{E5E2D4F1-DF52-D91E-99EB-7FC29A736E62}"/>
                </a:ext>
              </a:extLst>
            </p:cNvPr>
            <p:cNvSpPr/>
            <p:nvPr/>
          </p:nvSpPr>
          <p:spPr>
            <a:xfrm>
              <a:off x="7695323" y="2848818"/>
              <a:ext cx="370070" cy="53881"/>
            </a:xfrm>
            <a:custGeom>
              <a:avLst/>
              <a:gdLst/>
              <a:ahLst/>
              <a:cxnLst/>
              <a:rect l="l" t="t" r="r" b="b"/>
              <a:pathLst>
                <a:path w="8366" h="1220" extrusionOk="0">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4;p53">
              <a:extLst>
                <a:ext uri="{FF2B5EF4-FFF2-40B4-BE49-F238E27FC236}">
                  <a16:creationId xmlns:a16="http://schemas.microsoft.com/office/drawing/2014/main" id="{64E64C4C-133E-4012-B756-551048CBA5C2}"/>
                </a:ext>
              </a:extLst>
            </p:cNvPr>
            <p:cNvSpPr/>
            <p:nvPr/>
          </p:nvSpPr>
          <p:spPr>
            <a:xfrm>
              <a:off x="7727657" y="2919882"/>
              <a:ext cx="295667" cy="53925"/>
            </a:xfrm>
            <a:custGeom>
              <a:avLst/>
              <a:gdLst/>
              <a:ahLst/>
              <a:cxnLst/>
              <a:rect l="l" t="t" r="r" b="b"/>
              <a:pathLst>
                <a:path w="6684" h="1221" extrusionOk="0">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5;p53">
              <a:extLst>
                <a:ext uri="{FF2B5EF4-FFF2-40B4-BE49-F238E27FC236}">
                  <a16:creationId xmlns:a16="http://schemas.microsoft.com/office/drawing/2014/main" id="{7AABDFFC-D5C5-D06C-7186-45EE4340C3D2}"/>
                </a:ext>
              </a:extLst>
            </p:cNvPr>
            <p:cNvSpPr/>
            <p:nvPr/>
          </p:nvSpPr>
          <p:spPr>
            <a:xfrm>
              <a:off x="7803208" y="2992050"/>
              <a:ext cx="154292" cy="60374"/>
            </a:xfrm>
            <a:custGeom>
              <a:avLst/>
              <a:gdLst/>
              <a:ahLst/>
              <a:cxnLst/>
              <a:rect l="l" t="t" r="r" b="b"/>
              <a:pathLst>
                <a:path w="3488" h="1367" extrusionOk="0">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6;p53">
              <a:extLst>
                <a:ext uri="{FF2B5EF4-FFF2-40B4-BE49-F238E27FC236}">
                  <a16:creationId xmlns:a16="http://schemas.microsoft.com/office/drawing/2014/main" id="{16BAEAE2-D03E-E102-2EE7-CB46AC53EBEF}"/>
                </a:ext>
              </a:extLst>
            </p:cNvPr>
            <p:cNvSpPr/>
            <p:nvPr/>
          </p:nvSpPr>
          <p:spPr>
            <a:xfrm>
              <a:off x="7670508" y="1747885"/>
              <a:ext cx="676486" cy="1012615"/>
            </a:xfrm>
            <a:custGeom>
              <a:avLst/>
              <a:gdLst/>
              <a:ahLst/>
              <a:cxnLst/>
              <a:rect l="l" t="t" r="r" b="b"/>
              <a:pathLst>
                <a:path w="15293" h="22928" extrusionOk="0">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7;p53">
              <a:extLst>
                <a:ext uri="{FF2B5EF4-FFF2-40B4-BE49-F238E27FC236}">
                  <a16:creationId xmlns:a16="http://schemas.microsoft.com/office/drawing/2014/main" id="{915C9085-ED4B-57C4-BC20-86B70B20D65D}"/>
                </a:ext>
              </a:extLst>
            </p:cNvPr>
            <p:cNvSpPr/>
            <p:nvPr/>
          </p:nvSpPr>
          <p:spPr>
            <a:xfrm>
              <a:off x="7500033" y="1815768"/>
              <a:ext cx="220158" cy="323199"/>
            </a:xfrm>
            <a:custGeom>
              <a:avLst/>
              <a:gdLst/>
              <a:ahLst/>
              <a:cxnLst/>
              <a:rect l="l" t="t" r="r" b="b"/>
              <a:pathLst>
                <a:path w="4977" h="7318" extrusionOk="0">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8;p53">
              <a:extLst>
                <a:ext uri="{FF2B5EF4-FFF2-40B4-BE49-F238E27FC236}">
                  <a16:creationId xmlns:a16="http://schemas.microsoft.com/office/drawing/2014/main" id="{C6AD52DE-15F1-7CBA-3490-65158AF25B6C}"/>
                </a:ext>
              </a:extLst>
            </p:cNvPr>
            <p:cNvSpPr/>
            <p:nvPr/>
          </p:nvSpPr>
          <p:spPr>
            <a:xfrm>
              <a:off x="7948824" y="2848818"/>
              <a:ext cx="116559" cy="53881"/>
            </a:xfrm>
            <a:custGeom>
              <a:avLst/>
              <a:gdLst/>
              <a:ahLst/>
              <a:cxnLst/>
              <a:rect l="l" t="t" r="r" b="b"/>
              <a:pathLst>
                <a:path w="2635" h="1220" extrusionOk="0">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9;p53">
              <a:extLst>
                <a:ext uri="{FF2B5EF4-FFF2-40B4-BE49-F238E27FC236}">
                  <a16:creationId xmlns:a16="http://schemas.microsoft.com/office/drawing/2014/main" id="{996F44BE-F6B7-579C-5AC4-6D2716EDBBFF}"/>
                </a:ext>
              </a:extLst>
            </p:cNvPr>
            <p:cNvSpPr/>
            <p:nvPr/>
          </p:nvSpPr>
          <p:spPr>
            <a:xfrm>
              <a:off x="7973639" y="2776651"/>
              <a:ext cx="116559" cy="53881"/>
            </a:xfrm>
            <a:custGeom>
              <a:avLst/>
              <a:gdLst/>
              <a:ahLst/>
              <a:cxnLst/>
              <a:rect l="l" t="t" r="r" b="b"/>
              <a:pathLst>
                <a:path w="2635" h="1220" extrusionOk="0">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0;p53">
              <a:extLst>
                <a:ext uri="{FF2B5EF4-FFF2-40B4-BE49-F238E27FC236}">
                  <a16:creationId xmlns:a16="http://schemas.microsoft.com/office/drawing/2014/main" id="{76FF87D5-EF7F-67F7-6D9C-7714B932FC51}"/>
                </a:ext>
              </a:extLst>
            </p:cNvPr>
            <p:cNvSpPr/>
            <p:nvPr/>
          </p:nvSpPr>
          <p:spPr>
            <a:xfrm>
              <a:off x="7906758" y="2919882"/>
              <a:ext cx="116559" cy="53925"/>
            </a:xfrm>
            <a:custGeom>
              <a:avLst/>
              <a:gdLst/>
              <a:ahLst/>
              <a:cxnLst/>
              <a:rect l="l" t="t" r="r" b="b"/>
              <a:pathLst>
                <a:path w="2635" h="1221" extrusionOk="0">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11;p53">
            <a:extLst>
              <a:ext uri="{FF2B5EF4-FFF2-40B4-BE49-F238E27FC236}">
                <a16:creationId xmlns:a16="http://schemas.microsoft.com/office/drawing/2014/main" id="{11F33B45-76B4-3FB1-850C-62CAF8B04EC2}"/>
              </a:ext>
            </a:extLst>
          </p:cNvPr>
          <p:cNvGrpSpPr/>
          <p:nvPr/>
        </p:nvGrpSpPr>
        <p:grpSpPr>
          <a:xfrm>
            <a:off x="2053379" y="7937409"/>
            <a:ext cx="1554476" cy="202073"/>
            <a:chOff x="4877313" y="3070693"/>
            <a:chExt cx="1828795" cy="240192"/>
          </a:xfrm>
        </p:grpSpPr>
        <p:sp>
          <p:nvSpPr>
            <p:cNvPr id="31" name="Google Shape;1312;p53">
              <a:extLst>
                <a:ext uri="{FF2B5EF4-FFF2-40B4-BE49-F238E27FC236}">
                  <a16:creationId xmlns:a16="http://schemas.microsoft.com/office/drawing/2014/main" id="{8EEB0ACC-6202-4F74-D881-08667FAE6A24}"/>
                </a:ext>
              </a:extLst>
            </p:cNvPr>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3;p53">
              <a:extLst>
                <a:ext uri="{FF2B5EF4-FFF2-40B4-BE49-F238E27FC236}">
                  <a16:creationId xmlns:a16="http://schemas.microsoft.com/office/drawing/2014/main" id="{5537E108-C5DF-7C68-BF60-B465F6D3D06A}"/>
                </a:ext>
              </a:extLst>
            </p:cNvPr>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4;p53">
              <a:extLst>
                <a:ext uri="{FF2B5EF4-FFF2-40B4-BE49-F238E27FC236}">
                  <a16:creationId xmlns:a16="http://schemas.microsoft.com/office/drawing/2014/main" id="{3C139E2F-9FF7-89EF-43D3-20301FEA915A}"/>
                </a:ext>
              </a:extLst>
            </p:cNvPr>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5;p53">
              <a:extLst>
                <a:ext uri="{FF2B5EF4-FFF2-40B4-BE49-F238E27FC236}">
                  <a16:creationId xmlns:a16="http://schemas.microsoft.com/office/drawing/2014/main" id="{AB337381-1C85-5B52-8B42-0957A5DFB4B7}"/>
                </a:ext>
              </a:extLst>
            </p:cNvPr>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6;p53">
              <a:extLst>
                <a:ext uri="{FF2B5EF4-FFF2-40B4-BE49-F238E27FC236}">
                  <a16:creationId xmlns:a16="http://schemas.microsoft.com/office/drawing/2014/main" id="{3A7A519D-1DBA-447E-21BE-F945131ADC79}"/>
                </a:ext>
              </a:extLst>
            </p:cNvPr>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7;p53">
              <a:extLst>
                <a:ext uri="{FF2B5EF4-FFF2-40B4-BE49-F238E27FC236}">
                  <a16:creationId xmlns:a16="http://schemas.microsoft.com/office/drawing/2014/main" id="{4AE210E0-6576-A57E-ECE8-B0C71DED9AE3}"/>
                </a:ext>
              </a:extLst>
            </p:cNvPr>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8;p53">
              <a:extLst>
                <a:ext uri="{FF2B5EF4-FFF2-40B4-BE49-F238E27FC236}">
                  <a16:creationId xmlns:a16="http://schemas.microsoft.com/office/drawing/2014/main" id="{B688D1D6-87E8-7323-98B0-0B4C1C6C1B0D}"/>
                </a:ext>
              </a:extLst>
            </p:cNvPr>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9;p53">
              <a:extLst>
                <a:ext uri="{FF2B5EF4-FFF2-40B4-BE49-F238E27FC236}">
                  <a16:creationId xmlns:a16="http://schemas.microsoft.com/office/drawing/2014/main" id="{7AF31E74-6348-4C2B-4E49-1C5A7B156578}"/>
                </a:ext>
              </a:extLst>
            </p:cNvPr>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20;p53">
              <a:extLst>
                <a:ext uri="{FF2B5EF4-FFF2-40B4-BE49-F238E27FC236}">
                  <a16:creationId xmlns:a16="http://schemas.microsoft.com/office/drawing/2014/main" id="{62B7082F-C2F7-547B-E666-A0A349DD662F}"/>
                </a:ext>
              </a:extLst>
            </p:cNvPr>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21;p53">
              <a:extLst>
                <a:ext uri="{FF2B5EF4-FFF2-40B4-BE49-F238E27FC236}">
                  <a16:creationId xmlns:a16="http://schemas.microsoft.com/office/drawing/2014/main" id="{7ACE13C8-03ED-184C-1E63-1AB12C4809E0}"/>
                </a:ext>
              </a:extLst>
            </p:cNvPr>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2;p53">
              <a:extLst>
                <a:ext uri="{FF2B5EF4-FFF2-40B4-BE49-F238E27FC236}">
                  <a16:creationId xmlns:a16="http://schemas.microsoft.com/office/drawing/2014/main" id="{2E28CA67-E006-F08F-0880-0AEE4C0505F7}"/>
                </a:ext>
              </a:extLst>
            </p:cNvPr>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323;p53">
            <a:extLst>
              <a:ext uri="{FF2B5EF4-FFF2-40B4-BE49-F238E27FC236}">
                <a16:creationId xmlns:a16="http://schemas.microsoft.com/office/drawing/2014/main" id="{B223F3BD-C2F7-CB67-FDD0-8392C514B96A}"/>
              </a:ext>
            </a:extLst>
          </p:cNvPr>
          <p:cNvGrpSpPr/>
          <p:nvPr/>
        </p:nvGrpSpPr>
        <p:grpSpPr>
          <a:xfrm>
            <a:off x="-467360" y="-4210584"/>
            <a:ext cx="1682152" cy="1253177"/>
            <a:chOff x="4830699" y="1600325"/>
            <a:chExt cx="1682152" cy="1253177"/>
          </a:xfrm>
        </p:grpSpPr>
        <p:sp>
          <p:nvSpPr>
            <p:cNvPr id="43" name="Google Shape;1324;p53">
              <a:extLst>
                <a:ext uri="{FF2B5EF4-FFF2-40B4-BE49-F238E27FC236}">
                  <a16:creationId xmlns:a16="http://schemas.microsoft.com/office/drawing/2014/main" id="{3265C0A6-2721-0BC1-AC76-28E97FAAAC3E}"/>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5;p53">
              <a:extLst>
                <a:ext uri="{FF2B5EF4-FFF2-40B4-BE49-F238E27FC236}">
                  <a16:creationId xmlns:a16="http://schemas.microsoft.com/office/drawing/2014/main" id="{0A5C5C01-5258-8A58-DF0E-2ADB09E47EC5}"/>
                </a:ext>
              </a:extLst>
            </p:cNvPr>
            <p:cNvSpPr/>
            <p:nvPr/>
          </p:nvSpPr>
          <p:spPr>
            <a:xfrm>
              <a:off x="4850904" y="1622008"/>
              <a:ext cx="1640490" cy="1111398"/>
            </a:xfrm>
            <a:custGeom>
              <a:avLst/>
              <a:gdLst/>
              <a:ahLst/>
              <a:cxnLst/>
              <a:rect l="l" t="t" r="r" b="b"/>
              <a:pathLst>
                <a:path w="31659" h="21220" extrusionOk="0">
                  <a:moveTo>
                    <a:pt x="24097" y="1318"/>
                  </a:moveTo>
                  <a:lnTo>
                    <a:pt x="29463" y="1318"/>
                  </a:lnTo>
                  <a:cubicBezTo>
                    <a:pt x="30219" y="1318"/>
                    <a:pt x="30853" y="1952"/>
                    <a:pt x="30853" y="2708"/>
                  </a:cubicBezTo>
                  <a:lnTo>
                    <a:pt x="30853" y="18805"/>
                  </a:lnTo>
                  <a:cubicBezTo>
                    <a:pt x="30853" y="19561"/>
                    <a:pt x="30219" y="20196"/>
                    <a:pt x="29463" y="20196"/>
                  </a:cubicBezTo>
                  <a:lnTo>
                    <a:pt x="2220" y="20196"/>
                  </a:lnTo>
                  <a:cubicBezTo>
                    <a:pt x="1439" y="20196"/>
                    <a:pt x="829" y="19561"/>
                    <a:pt x="829" y="18805"/>
                  </a:cubicBezTo>
                  <a:lnTo>
                    <a:pt x="829" y="2708"/>
                  </a:lnTo>
                  <a:cubicBezTo>
                    <a:pt x="829" y="1952"/>
                    <a:pt x="1439" y="1318"/>
                    <a:pt x="2220" y="1318"/>
                  </a:cubicBezTo>
                  <a:lnTo>
                    <a:pt x="24073" y="1318"/>
                  </a:lnTo>
                  <a:close/>
                  <a:moveTo>
                    <a:pt x="25" y="21220"/>
                  </a:moveTo>
                  <a:lnTo>
                    <a:pt x="31658" y="21220"/>
                  </a:lnTo>
                  <a:cubicBezTo>
                    <a:pt x="31658" y="21122"/>
                    <a:pt x="31658" y="21000"/>
                    <a:pt x="31658" y="20903"/>
                  </a:cubicBezTo>
                  <a:lnTo>
                    <a:pt x="31658" y="2196"/>
                  </a:lnTo>
                  <a:cubicBezTo>
                    <a:pt x="31658" y="976"/>
                    <a:pt x="30683" y="1"/>
                    <a:pt x="29463" y="1"/>
                  </a:cubicBezTo>
                  <a:lnTo>
                    <a:pt x="2220" y="1"/>
                  </a:lnTo>
                  <a:cubicBezTo>
                    <a:pt x="1000" y="1"/>
                    <a:pt x="0" y="976"/>
                    <a:pt x="0" y="2196"/>
                  </a:cubicBezTo>
                  <a:lnTo>
                    <a:pt x="0" y="20927"/>
                  </a:lnTo>
                  <a:cubicBezTo>
                    <a:pt x="0" y="21025"/>
                    <a:pt x="25" y="21122"/>
                    <a:pt x="25" y="212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3">
              <a:extLst>
                <a:ext uri="{FF2B5EF4-FFF2-40B4-BE49-F238E27FC236}">
                  <a16:creationId xmlns:a16="http://schemas.microsoft.com/office/drawing/2014/main" id="{DF3E8079-3177-F695-3244-B551D9097F2A}"/>
                </a:ext>
              </a:extLst>
            </p:cNvPr>
            <p:cNvSpPr/>
            <p:nvPr/>
          </p:nvSpPr>
          <p:spPr>
            <a:xfrm>
              <a:off x="5251442" y="1706329"/>
              <a:ext cx="840480" cy="254281"/>
            </a:xfrm>
            <a:custGeom>
              <a:avLst/>
              <a:gdLst/>
              <a:ahLst/>
              <a:cxnLst/>
              <a:rect l="l" t="t" r="r" b="b"/>
              <a:pathLst>
                <a:path w="16220" h="4855" extrusionOk="0">
                  <a:moveTo>
                    <a:pt x="16220" y="2440"/>
                  </a:moveTo>
                  <a:lnTo>
                    <a:pt x="16220" y="1"/>
                  </a:lnTo>
                  <a:lnTo>
                    <a:pt x="1" y="1"/>
                  </a:lnTo>
                  <a:lnTo>
                    <a:pt x="1" y="2440"/>
                  </a:lnTo>
                  <a:lnTo>
                    <a:pt x="1" y="4854"/>
                  </a:lnTo>
                  <a:lnTo>
                    <a:pt x="16220" y="48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7;p53">
              <a:extLst>
                <a:ext uri="{FF2B5EF4-FFF2-40B4-BE49-F238E27FC236}">
                  <a16:creationId xmlns:a16="http://schemas.microsoft.com/office/drawing/2014/main" id="{C28473B3-73BD-25AE-73BC-02DC2D30467D}"/>
                </a:ext>
              </a:extLst>
            </p:cNvPr>
            <p:cNvSpPr/>
            <p:nvPr/>
          </p:nvSpPr>
          <p:spPr>
            <a:xfrm>
              <a:off x="4909035" y="1706329"/>
              <a:ext cx="327383" cy="118839"/>
            </a:xfrm>
            <a:custGeom>
              <a:avLst/>
              <a:gdLst/>
              <a:ahLst/>
              <a:cxnLst/>
              <a:rect l="l" t="t" r="r" b="b"/>
              <a:pathLst>
                <a:path w="6318" h="2269" extrusionOk="0">
                  <a:moveTo>
                    <a:pt x="6317" y="2269"/>
                  </a:moveTo>
                  <a:lnTo>
                    <a:pt x="6317" y="1"/>
                  </a:lnTo>
                  <a:lnTo>
                    <a:pt x="1098" y="1"/>
                  </a:lnTo>
                  <a:cubicBezTo>
                    <a:pt x="805" y="1"/>
                    <a:pt x="512" y="123"/>
                    <a:pt x="317" y="342"/>
                  </a:cubicBezTo>
                  <a:cubicBezTo>
                    <a:pt x="122" y="537"/>
                    <a:pt x="0" y="805"/>
                    <a:pt x="25" y="1098"/>
                  </a:cubicBezTo>
                  <a:lnTo>
                    <a:pt x="25" y="2269"/>
                  </a:lnTo>
                  <a:lnTo>
                    <a:pt x="1195" y="2269"/>
                  </a:lnTo>
                  <a:cubicBezTo>
                    <a:pt x="1220" y="2196"/>
                    <a:pt x="1268" y="2098"/>
                    <a:pt x="1342" y="2049"/>
                  </a:cubicBezTo>
                  <a:cubicBezTo>
                    <a:pt x="1439" y="1927"/>
                    <a:pt x="1585" y="1879"/>
                    <a:pt x="1732" y="1879"/>
                  </a:cubicBezTo>
                  <a:lnTo>
                    <a:pt x="4463" y="1879"/>
                  </a:lnTo>
                  <a:cubicBezTo>
                    <a:pt x="4610" y="1879"/>
                    <a:pt x="4756" y="1927"/>
                    <a:pt x="4854" y="2049"/>
                  </a:cubicBezTo>
                  <a:cubicBezTo>
                    <a:pt x="4927" y="2098"/>
                    <a:pt x="4976" y="2196"/>
                    <a:pt x="5000" y="22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8;p53">
              <a:extLst>
                <a:ext uri="{FF2B5EF4-FFF2-40B4-BE49-F238E27FC236}">
                  <a16:creationId xmlns:a16="http://schemas.microsoft.com/office/drawing/2014/main" id="{0BC9121A-8931-75A1-222B-D6EC1D81C8C6}"/>
                </a:ext>
              </a:extLst>
            </p:cNvPr>
            <p:cNvSpPr/>
            <p:nvPr/>
          </p:nvSpPr>
          <p:spPr>
            <a:xfrm>
              <a:off x="4910278" y="1841714"/>
              <a:ext cx="326139" cy="118891"/>
            </a:xfrm>
            <a:custGeom>
              <a:avLst/>
              <a:gdLst/>
              <a:ahLst/>
              <a:cxnLst/>
              <a:rect l="l" t="t" r="r" b="b"/>
              <a:pathLst>
                <a:path w="6294" h="2270" extrusionOk="0">
                  <a:moveTo>
                    <a:pt x="6293" y="1"/>
                  </a:moveTo>
                  <a:lnTo>
                    <a:pt x="4976" y="1"/>
                  </a:lnTo>
                  <a:cubicBezTo>
                    <a:pt x="4952" y="74"/>
                    <a:pt x="4903" y="172"/>
                    <a:pt x="4830" y="220"/>
                  </a:cubicBezTo>
                  <a:cubicBezTo>
                    <a:pt x="4732" y="342"/>
                    <a:pt x="4586" y="391"/>
                    <a:pt x="4439" y="391"/>
                  </a:cubicBezTo>
                  <a:lnTo>
                    <a:pt x="1708" y="391"/>
                  </a:lnTo>
                  <a:cubicBezTo>
                    <a:pt x="1561" y="391"/>
                    <a:pt x="1415" y="342"/>
                    <a:pt x="1318" y="220"/>
                  </a:cubicBezTo>
                  <a:cubicBezTo>
                    <a:pt x="1244" y="172"/>
                    <a:pt x="1196" y="74"/>
                    <a:pt x="1171" y="1"/>
                  </a:cubicBezTo>
                  <a:lnTo>
                    <a:pt x="1" y="1"/>
                  </a:lnTo>
                  <a:lnTo>
                    <a:pt x="1" y="2269"/>
                  </a:lnTo>
                  <a:lnTo>
                    <a:pt x="6293"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9;p53">
              <a:extLst>
                <a:ext uri="{FF2B5EF4-FFF2-40B4-BE49-F238E27FC236}">
                  <a16:creationId xmlns:a16="http://schemas.microsoft.com/office/drawing/2014/main" id="{F02748B1-F762-7E4A-7B49-D7BA2E67B14D}"/>
                </a:ext>
              </a:extLst>
            </p:cNvPr>
            <p:cNvSpPr/>
            <p:nvPr/>
          </p:nvSpPr>
          <p:spPr>
            <a:xfrm>
              <a:off x="4984832" y="1820032"/>
              <a:ext cx="168148" cy="26868"/>
            </a:xfrm>
            <a:custGeom>
              <a:avLst/>
              <a:gdLst/>
              <a:ahLst/>
              <a:cxnLst/>
              <a:rect l="l" t="t" r="r" b="b"/>
              <a:pathLst>
                <a:path w="3245" h="513" extrusionOk="0">
                  <a:moveTo>
                    <a:pt x="3171" y="439"/>
                  </a:moveTo>
                  <a:cubicBezTo>
                    <a:pt x="3220" y="390"/>
                    <a:pt x="3244" y="317"/>
                    <a:pt x="3244" y="269"/>
                  </a:cubicBezTo>
                  <a:lnTo>
                    <a:pt x="3244" y="269"/>
                  </a:lnTo>
                  <a:cubicBezTo>
                    <a:pt x="3244" y="195"/>
                    <a:pt x="3220" y="122"/>
                    <a:pt x="3171" y="73"/>
                  </a:cubicBezTo>
                  <a:cubicBezTo>
                    <a:pt x="3122" y="25"/>
                    <a:pt x="3074" y="0"/>
                    <a:pt x="3000" y="0"/>
                  </a:cubicBezTo>
                  <a:lnTo>
                    <a:pt x="269" y="0"/>
                  </a:lnTo>
                  <a:cubicBezTo>
                    <a:pt x="122" y="0"/>
                    <a:pt x="1" y="122"/>
                    <a:pt x="1" y="244"/>
                  </a:cubicBezTo>
                  <a:cubicBezTo>
                    <a:pt x="1" y="317"/>
                    <a:pt x="25" y="390"/>
                    <a:pt x="74" y="439"/>
                  </a:cubicBezTo>
                  <a:cubicBezTo>
                    <a:pt x="122" y="488"/>
                    <a:pt x="196" y="512"/>
                    <a:pt x="269" y="512"/>
                  </a:cubicBezTo>
                  <a:lnTo>
                    <a:pt x="3000" y="512"/>
                  </a:lnTo>
                  <a:cubicBezTo>
                    <a:pt x="3074" y="512"/>
                    <a:pt x="3122" y="488"/>
                    <a:pt x="3171" y="4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0;p53">
              <a:extLst>
                <a:ext uri="{FF2B5EF4-FFF2-40B4-BE49-F238E27FC236}">
                  <a16:creationId xmlns:a16="http://schemas.microsoft.com/office/drawing/2014/main" id="{B130DD83-8981-8DD8-7410-41436661BB24}"/>
                </a:ext>
              </a:extLst>
            </p:cNvPr>
            <p:cNvSpPr/>
            <p:nvPr/>
          </p:nvSpPr>
          <p:spPr>
            <a:xfrm>
              <a:off x="6189036" y="1820032"/>
              <a:ext cx="169443" cy="26868"/>
            </a:xfrm>
            <a:custGeom>
              <a:avLst/>
              <a:gdLst/>
              <a:ahLst/>
              <a:cxnLst/>
              <a:rect l="l" t="t" r="r" b="b"/>
              <a:pathLst>
                <a:path w="3270" h="513" extrusionOk="0">
                  <a:moveTo>
                    <a:pt x="99" y="73"/>
                  </a:moveTo>
                  <a:cubicBezTo>
                    <a:pt x="50" y="122"/>
                    <a:pt x="25" y="195"/>
                    <a:pt x="25" y="269"/>
                  </a:cubicBezTo>
                  <a:lnTo>
                    <a:pt x="25" y="269"/>
                  </a:lnTo>
                  <a:cubicBezTo>
                    <a:pt x="1" y="317"/>
                    <a:pt x="50" y="390"/>
                    <a:pt x="99" y="439"/>
                  </a:cubicBezTo>
                  <a:cubicBezTo>
                    <a:pt x="123" y="488"/>
                    <a:pt x="196" y="512"/>
                    <a:pt x="269" y="512"/>
                  </a:cubicBezTo>
                  <a:lnTo>
                    <a:pt x="3001" y="512"/>
                  </a:lnTo>
                  <a:cubicBezTo>
                    <a:pt x="3074" y="512"/>
                    <a:pt x="3147" y="488"/>
                    <a:pt x="3196" y="439"/>
                  </a:cubicBezTo>
                  <a:cubicBezTo>
                    <a:pt x="3220" y="390"/>
                    <a:pt x="3269" y="317"/>
                    <a:pt x="3269" y="244"/>
                  </a:cubicBezTo>
                  <a:cubicBezTo>
                    <a:pt x="3269" y="122"/>
                    <a:pt x="3147" y="0"/>
                    <a:pt x="3001" y="0"/>
                  </a:cubicBezTo>
                  <a:lnTo>
                    <a:pt x="269" y="0"/>
                  </a:lnTo>
                  <a:cubicBezTo>
                    <a:pt x="196" y="0"/>
                    <a:pt x="123" y="25"/>
                    <a:pt x="99"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1;p53">
              <a:extLst>
                <a:ext uri="{FF2B5EF4-FFF2-40B4-BE49-F238E27FC236}">
                  <a16:creationId xmlns:a16="http://schemas.microsoft.com/office/drawing/2014/main" id="{1674289A-D03D-449A-5B12-42C2B430D4D4}"/>
                </a:ext>
              </a:extLst>
            </p:cNvPr>
            <p:cNvSpPr/>
            <p:nvPr/>
          </p:nvSpPr>
          <p:spPr>
            <a:xfrm>
              <a:off x="6106918" y="1841714"/>
              <a:ext cx="327383" cy="118891"/>
            </a:xfrm>
            <a:custGeom>
              <a:avLst/>
              <a:gdLst/>
              <a:ahLst/>
              <a:cxnLst/>
              <a:rect l="l" t="t" r="r" b="b"/>
              <a:pathLst>
                <a:path w="6318" h="2270" extrusionOk="0">
                  <a:moveTo>
                    <a:pt x="1854" y="391"/>
                  </a:moveTo>
                  <a:cubicBezTo>
                    <a:pt x="1708" y="391"/>
                    <a:pt x="1562" y="342"/>
                    <a:pt x="1464" y="245"/>
                  </a:cubicBezTo>
                  <a:cubicBezTo>
                    <a:pt x="1391" y="172"/>
                    <a:pt x="1342" y="74"/>
                    <a:pt x="1318" y="1"/>
                  </a:cubicBezTo>
                  <a:lnTo>
                    <a:pt x="1" y="1"/>
                  </a:lnTo>
                  <a:lnTo>
                    <a:pt x="1" y="2269"/>
                  </a:lnTo>
                  <a:lnTo>
                    <a:pt x="6318" y="2269"/>
                  </a:lnTo>
                  <a:lnTo>
                    <a:pt x="6318" y="1"/>
                  </a:lnTo>
                  <a:lnTo>
                    <a:pt x="5147" y="1"/>
                  </a:lnTo>
                  <a:cubicBezTo>
                    <a:pt x="5122" y="74"/>
                    <a:pt x="5074" y="172"/>
                    <a:pt x="5001" y="245"/>
                  </a:cubicBezTo>
                  <a:cubicBezTo>
                    <a:pt x="4903" y="342"/>
                    <a:pt x="4757" y="391"/>
                    <a:pt x="4610" y="3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2;p53">
              <a:extLst>
                <a:ext uri="{FF2B5EF4-FFF2-40B4-BE49-F238E27FC236}">
                  <a16:creationId xmlns:a16="http://schemas.microsoft.com/office/drawing/2014/main" id="{769E3BA0-E8B0-09EE-8C7C-F13A949E2BA4}"/>
                </a:ext>
              </a:extLst>
            </p:cNvPr>
            <p:cNvSpPr/>
            <p:nvPr/>
          </p:nvSpPr>
          <p:spPr>
            <a:xfrm>
              <a:off x="6106918" y="1706329"/>
              <a:ext cx="327383" cy="118839"/>
            </a:xfrm>
            <a:custGeom>
              <a:avLst/>
              <a:gdLst/>
              <a:ahLst/>
              <a:cxnLst/>
              <a:rect l="l" t="t" r="r" b="b"/>
              <a:pathLst>
                <a:path w="6318" h="2269" extrusionOk="0">
                  <a:moveTo>
                    <a:pt x="1464" y="2049"/>
                  </a:moveTo>
                  <a:cubicBezTo>
                    <a:pt x="1562" y="1927"/>
                    <a:pt x="1708" y="1879"/>
                    <a:pt x="1854" y="1879"/>
                  </a:cubicBezTo>
                  <a:lnTo>
                    <a:pt x="4586" y="1879"/>
                  </a:lnTo>
                  <a:cubicBezTo>
                    <a:pt x="4732" y="1879"/>
                    <a:pt x="4879" y="1927"/>
                    <a:pt x="4976" y="2049"/>
                  </a:cubicBezTo>
                  <a:cubicBezTo>
                    <a:pt x="5049" y="2098"/>
                    <a:pt x="5098" y="2196"/>
                    <a:pt x="5122" y="2269"/>
                  </a:cubicBezTo>
                  <a:lnTo>
                    <a:pt x="6318" y="2269"/>
                  </a:lnTo>
                  <a:lnTo>
                    <a:pt x="6318" y="1098"/>
                  </a:lnTo>
                  <a:cubicBezTo>
                    <a:pt x="6318" y="488"/>
                    <a:pt x="5830" y="25"/>
                    <a:pt x="5244" y="1"/>
                  </a:cubicBezTo>
                  <a:lnTo>
                    <a:pt x="1" y="1"/>
                  </a:lnTo>
                  <a:lnTo>
                    <a:pt x="1" y="2269"/>
                  </a:lnTo>
                  <a:lnTo>
                    <a:pt x="1318" y="2269"/>
                  </a:lnTo>
                  <a:cubicBezTo>
                    <a:pt x="1342" y="2196"/>
                    <a:pt x="1391" y="2098"/>
                    <a:pt x="1464" y="20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3;p53">
              <a:extLst>
                <a:ext uri="{FF2B5EF4-FFF2-40B4-BE49-F238E27FC236}">
                  <a16:creationId xmlns:a16="http://schemas.microsoft.com/office/drawing/2014/main" id="{EA2178A1-E611-32CE-31D7-987FA17A4310}"/>
                </a:ext>
              </a:extLst>
            </p:cNvPr>
            <p:cNvSpPr/>
            <p:nvPr/>
          </p:nvSpPr>
          <p:spPr>
            <a:xfrm>
              <a:off x="4909035" y="1975843"/>
              <a:ext cx="1525455" cy="688574"/>
            </a:xfrm>
            <a:custGeom>
              <a:avLst/>
              <a:gdLst/>
              <a:ahLst/>
              <a:cxnLst/>
              <a:rect l="l" t="t" r="r" b="b"/>
              <a:pathLst>
                <a:path w="29439" h="13147" extrusionOk="0">
                  <a:moveTo>
                    <a:pt x="29439" y="1"/>
                  </a:moveTo>
                  <a:lnTo>
                    <a:pt x="0" y="1"/>
                  </a:lnTo>
                  <a:lnTo>
                    <a:pt x="0" y="12049"/>
                  </a:lnTo>
                  <a:cubicBezTo>
                    <a:pt x="0" y="12659"/>
                    <a:pt x="488" y="13147"/>
                    <a:pt x="1098" y="13147"/>
                  </a:cubicBezTo>
                  <a:lnTo>
                    <a:pt x="28341" y="13147"/>
                  </a:lnTo>
                  <a:cubicBezTo>
                    <a:pt x="28634" y="13147"/>
                    <a:pt x="28902" y="13025"/>
                    <a:pt x="29121" y="12830"/>
                  </a:cubicBezTo>
                  <a:cubicBezTo>
                    <a:pt x="29317" y="12635"/>
                    <a:pt x="29439" y="12366"/>
                    <a:pt x="29439" y="120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4;p53">
              <a:extLst>
                <a:ext uri="{FF2B5EF4-FFF2-40B4-BE49-F238E27FC236}">
                  <a16:creationId xmlns:a16="http://schemas.microsoft.com/office/drawing/2014/main" id="{3B0403BD-A327-011E-F2CD-5415B9221160}"/>
                </a:ext>
              </a:extLst>
            </p:cNvPr>
            <p:cNvSpPr/>
            <p:nvPr/>
          </p:nvSpPr>
          <p:spPr>
            <a:xfrm>
              <a:off x="4857225" y="2753798"/>
              <a:ext cx="1629090" cy="80500"/>
            </a:xfrm>
            <a:custGeom>
              <a:avLst/>
              <a:gdLst/>
              <a:ahLst/>
              <a:cxnLst/>
              <a:rect l="l" t="t" r="r" b="b"/>
              <a:pathLst>
                <a:path w="31439" h="1537" extrusionOk="0">
                  <a:moveTo>
                    <a:pt x="31439" y="0"/>
                  </a:moveTo>
                  <a:lnTo>
                    <a:pt x="0" y="0"/>
                  </a:lnTo>
                  <a:cubicBezTo>
                    <a:pt x="293" y="903"/>
                    <a:pt x="1147" y="1537"/>
                    <a:pt x="2098" y="1537"/>
                  </a:cubicBezTo>
                  <a:lnTo>
                    <a:pt x="29341" y="1537"/>
                  </a:lnTo>
                  <a:cubicBezTo>
                    <a:pt x="29926" y="1537"/>
                    <a:pt x="30487" y="1293"/>
                    <a:pt x="30902" y="878"/>
                  </a:cubicBezTo>
                  <a:cubicBezTo>
                    <a:pt x="31146" y="634"/>
                    <a:pt x="31317" y="342"/>
                    <a:pt x="31439" y="25"/>
                  </a:cubicBezTo>
                  <a:close/>
                  <a:moveTo>
                    <a:pt x="23975" y="756"/>
                  </a:moveTo>
                  <a:cubicBezTo>
                    <a:pt x="23951" y="464"/>
                    <a:pt x="24317" y="293"/>
                    <a:pt x="24512" y="512"/>
                  </a:cubicBezTo>
                  <a:cubicBezTo>
                    <a:pt x="24731" y="707"/>
                    <a:pt x="24585" y="1049"/>
                    <a:pt x="24292" y="1049"/>
                  </a:cubicBezTo>
                  <a:cubicBezTo>
                    <a:pt x="24122" y="1073"/>
                    <a:pt x="23975" y="927"/>
                    <a:pt x="23975" y="756"/>
                  </a:cubicBezTo>
                  <a:close/>
                  <a:moveTo>
                    <a:pt x="25244" y="756"/>
                  </a:moveTo>
                  <a:cubicBezTo>
                    <a:pt x="25244" y="488"/>
                    <a:pt x="25561" y="342"/>
                    <a:pt x="25756" y="537"/>
                  </a:cubicBezTo>
                  <a:cubicBezTo>
                    <a:pt x="25951" y="732"/>
                    <a:pt x="25805" y="1049"/>
                    <a:pt x="25536" y="1049"/>
                  </a:cubicBezTo>
                  <a:cubicBezTo>
                    <a:pt x="25365" y="1049"/>
                    <a:pt x="25244" y="927"/>
                    <a:pt x="25244" y="756"/>
                  </a:cubicBezTo>
                  <a:close/>
                  <a:moveTo>
                    <a:pt x="26487" y="756"/>
                  </a:moveTo>
                  <a:cubicBezTo>
                    <a:pt x="26487" y="488"/>
                    <a:pt x="26829" y="342"/>
                    <a:pt x="27000" y="537"/>
                  </a:cubicBezTo>
                  <a:cubicBezTo>
                    <a:pt x="27195" y="732"/>
                    <a:pt x="27073" y="1049"/>
                    <a:pt x="26804" y="1049"/>
                  </a:cubicBezTo>
                  <a:cubicBezTo>
                    <a:pt x="26634" y="1049"/>
                    <a:pt x="26487" y="927"/>
                    <a:pt x="26487" y="756"/>
                  </a:cubicBezTo>
                  <a:close/>
                  <a:moveTo>
                    <a:pt x="27756" y="756"/>
                  </a:moveTo>
                  <a:cubicBezTo>
                    <a:pt x="27756" y="317"/>
                    <a:pt x="28390" y="317"/>
                    <a:pt x="28390" y="756"/>
                  </a:cubicBezTo>
                  <a:cubicBezTo>
                    <a:pt x="28390" y="1171"/>
                    <a:pt x="27756" y="1171"/>
                    <a:pt x="27756" y="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5;p53">
              <a:extLst>
                <a:ext uri="{FF2B5EF4-FFF2-40B4-BE49-F238E27FC236}">
                  <a16:creationId xmlns:a16="http://schemas.microsoft.com/office/drawing/2014/main" id="{068EDA2D-7840-BC4F-F065-98DB43D9CB9F}"/>
                </a:ext>
              </a:extLst>
            </p:cNvPr>
            <p:cNvSpPr/>
            <p:nvPr/>
          </p:nvSpPr>
          <p:spPr>
            <a:xfrm>
              <a:off x="4830699" y="1600325"/>
              <a:ext cx="1682152" cy="1253177"/>
            </a:xfrm>
            <a:custGeom>
              <a:avLst/>
              <a:gdLst/>
              <a:ahLst/>
              <a:cxnLst/>
              <a:rect l="l" t="t" r="r" b="b"/>
              <a:pathLst>
                <a:path w="32463" h="23927" extrusionOk="0">
                  <a:moveTo>
                    <a:pt x="2610" y="0"/>
                  </a:moveTo>
                  <a:lnTo>
                    <a:pt x="29853" y="0"/>
                  </a:lnTo>
                  <a:cubicBezTo>
                    <a:pt x="31292" y="25"/>
                    <a:pt x="32438" y="1171"/>
                    <a:pt x="32463" y="2610"/>
                  </a:cubicBezTo>
                  <a:lnTo>
                    <a:pt x="32463" y="21341"/>
                  </a:lnTo>
                  <a:cubicBezTo>
                    <a:pt x="32463" y="21512"/>
                    <a:pt x="32438" y="21683"/>
                    <a:pt x="32390" y="21853"/>
                  </a:cubicBezTo>
                  <a:lnTo>
                    <a:pt x="32390" y="21853"/>
                  </a:lnTo>
                  <a:cubicBezTo>
                    <a:pt x="32146" y="23073"/>
                    <a:pt x="31073" y="23927"/>
                    <a:pt x="29853" y="23927"/>
                  </a:cubicBezTo>
                  <a:lnTo>
                    <a:pt x="2610" y="23927"/>
                  </a:lnTo>
                  <a:cubicBezTo>
                    <a:pt x="1366" y="23927"/>
                    <a:pt x="317" y="23073"/>
                    <a:pt x="49" y="21853"/>
                  </a:cubicBezTo>
                  <a:lnTo>
                    <a:pt x="49" y="21853"/>
                  </a:lnTo>
                  <a:cubicBezTo>
                    <a:pt x="24" y="21683"/>
                    <a:pt x="0" y="21512"/>
                    <a:pt x="0" y="21341"/>
                  </a:cubicBezTo>
                  <a:lnTo>
                    <a:pt x="0" y="2610"/>
                  </a:lnTo>
                  <a:cubicBezTo>
                    <a:pt x="0" y="1171"/>
                    <a:pt x="1171" y="25"/>
                    <a:pt x="2610" y="0"/>
                  </a:cubicBezTo>
                  <a:close/>
                  <a:moveTo>
                    <a:pt x="28585" y="22463"/>
                  </a:moveTo>
                  <a:cubicBezTo>
                    <a:pt x="28146" y="22463"/>
                    <a:pt x="28146" y="23097"/>
                    <a:pt x="28585" y="23097"/>
                  </a:cubicBezTo>
                  <a:cubicBezTo>
                    <a:pt x="28999" y="23097"/>
                    <a:pt x="28999" y="22463"/>
                    <a:pt x="28585" y="22463"/>
                  </a:cubicBezTo>
                  <a:close/>
                  <a:moveTo>
                    <a:pt x="27316" y="22463"/>
                  </a:moveTo>
                  <a:cubicBezTo>
                    <a:pt x="27048" y="22463"/>
                    <a:pt x="26902" y="22780"/>
                    <a:pt x="27097" y="22975"/>
                  </a:cubicBezTo>
                  <a:cubicBezTo>
                    <a:pt x="27268" y="23170"/>
                    <a:pt x="27609" y="23048"/>
                    <a:pt x="27609" y="22780"/>
                  </a:cubicBezTo>
                  <a:cubicBezTo>
                    <a:pt x="27634" y="22609"/>
                    <a:pt x="27487" y="22463"/>
                    <a:pt x="27316" y="22463"/>
                  </a:cubicBezTo>
                  <a:close/>
                  <a:moveTo>
                    <a:pt x="26048" y="22463"/>
                  </a:moveTo>
                  <a:cubicBezTo>
                    <a:pt x="25780" y="22463"/>
                    <a:pt x="25658" y="22780"/>
                    <a:pt x="25829" y="22975"/>
                  </a:cubicBezTo>
                  <a:cubicBezTo>
                    <a:pt x="26024" y="23170"/>
                    <a:pt x="26341" y="23048"/>
                    <a:pt x="26365" y="22780"/>
                  </a:cubicBezTo>
                  <a:cubicBezTo>
                    <a:pt x="26365" y="22609"/>
                    <a:pt x="26243" y="22463"/>
                    <a:pt x="26048" y="22463"/>
                  </a:cubicBezTo>
                  <a:close/>
                  <a:moveTo>
                    <a:pt x="24804" y="22463"/>
                  </a:moveTo>
                  <a:cubicBezTo>
                    <a:pt x="24536" y="22463"/>
                    <a:pt x="24390" y="22780"/>
                    <a:pt x="24585" y="22975"/>
                  </a:cubicBezTo>
                  <a:cubicBezTo>
                    <a:pt x="24756" y="23170"/>
                    <a:pt x="25097" y="23048"/>
                    <a:pt x="25097" y="22780"/>
                  </a:cubicBezTo>
                  <a:cubicBezTo>
                    <a:pt x="25121" y="22609"/>
                    <a:pt x="24975" y="22463"/>
                    <a:pt x="24804" y="22463"/>
                  </a:cubicBezTo>
                  <a:close/>
                  <a:moveTo>
                    <a:pt x="415" y="21634"/>
                  </a:moveTo>
                  <a:lnTo>
                    <a:pt x="32024" y="21634"/>
                  </a:lnTo>
                  <a:cubicBezTo>
                    <a:pt x="32048" y="21536"/>
                    <a:pt x="32048" y="21414"/>
                    <a:pt x="32048" y="21317"/>
                  </a:cubicBezTo>
                  <a:lnTo>
                    <a:pt x="32048" y="2610"/>
                  </a:lnTo>
                  <a:cubicBezTo>
                    <a:pt x="32048" y="1390"/>
                    <a:pt x="31048" y="415"/>
                    <a:pt x="29853" y="415"/>
                  </a:cubicBezTo>
                  <a:lnTo>
                    <a:pt x="2610" y="415"/>
                  </a:lnTo>
                  <a:cubicBezTo>
                    <a:pt x="1390" y="415"/>
                    <a:pt x="390" y="1390"/>
                    <a:pt x="390" y="2610"/>
                  </a:cubicBezTo>
                  <a:lnTo>
                    <a:pt x="390" y="21341"/>
                  </a:lnTo>
                  <a:cubicBezTo>
                    <a:pt x="390" y="21439"/>
                    <a:pt x="390" y="21536"/>
                    <a:pt x="415" y="21634"/>
                  </a:cubicBezTo>
                  <a:close/>
                  <a:moveTo>
                    <a:pt x="31926" y="22024"/>
                  </a:moveTo>
                  <a:lnTo>
                    <a:pt x="512" y="22024"/>
                  </a:lnTo>
                  <a:cubicBezTo>
                    <a:pt x="805" y="22927"/>
                    <a:pt x="1659" y="23561"/>
                    <a:pt x="2610" y="23561"/>
                  </a:cubicBezTo>
                  <a:lnTo>
                    <a:pt x="29853" y="23561"/>
                  </a:lnTo>
                  <a:cubicBezTo>
                    <a:pt x="30438" y="23561"/>
                    <a:pt x="30999" y="23317"/>
                    <a:pt x="31414" y="22902"/>
                  </a:cubicBezTo>
                  <a:cubicBezTo>
                    <a:pt x="31658" y="22658"/>
                    <a:pt x="31829" y="22366"/>
                    <a:pt x="31951" y="22049"/>
                  </a:cubicBezTo>
                  <a:close/>
                  <a:moveTo>
                    <a:pt x="24609" y="4293"/>
                  </a:moveTo>
                  <a:lnTo>
                    <a:pt x="25951" y="4293"/>
                  </a:lnTo>
                  <a:cubicBezTo>
                    <a:pt x="25975" y="4220"/>
                    <a:pt x="26024" y="4122"/>
                    <a:pt x="26097" y="4073"/>
                  </a:cubicBezTo>
                  <a:cubicBezTo>
                    <a:pt x="26195" y="3951"/>
                    <a:pt x="26317" y="3903"/>
                    <a:pt x="26463" y="3903"/>
                  </a:cubicBezTo>
                  <a:lnTo>
                    <a:pt x="29219" y="3903"/>
                  </a:lnTo>
                  <a:cubicBezTo>
                    <a:pt x="29365" y="3903"/>
                    <a:pt x="29512" y="3951"/>
                    <a:pt x="29609" y="4073"/>
                  </a:cubicBezTo>
                  <a:cubicBezTo>
                    <a:pt x="29682" y="4122"/>
                    <a:pt x="29731" y="4220"/>
                    <a:pt x="29755" y="4293"/>
                  </a:cubicBezTo>
                  <a:lnTo>
                    <a:pt x="30951" y="4293"/>
                  </a:lnTo>
                  <a:lnTo>
                    <a:pt x="30951" y="3122"/>
                  </a:lnTo>
                  <a:cubicBezTo>
                    <a:pt x="30951" y="2512"/>
                    <a:pt x="30463" y="2049"/>
                    <a:pt x="29877" y="2025"/>
                  </a:cubicBezTo>
                  <a:lnTo>
                    <a:pt x="24634" y="2025"/>
                  </a:lnTo>
                  <a:lnTo>
                    <a:pt x="24634" y="4293"/>
                  </a:lnTo>
                  <a:close/>
                  <a:moveTo>
                    <a:pt x="25951" y="4610"/>
                  </a:moveTo>
                  <a:lnTo>
                    <a:pt x="24609" y="4610"/>
                  </a:lnTo>
                  <a:lnTo>
                    <a:pt x="24609" y="6878"/>
                  </a:lnTo>
                  <a:lnTo>
                    <a:pt x="30951" y="6878"/>
                  </a:lnTo>
                  <a:lnTo>
                    <a:pt x="30951" y="4610"/>
                  </a:lnTo>
                  <a:lnTo>
                    <a:pt x="29780" y="4610"/>
                  </a:lnTo>
                  <a:cubicBezTo>
                    <a:pt x="29755" y="4707"/>
                    <a:pt x="29707" y="4781"/>
                    <a:pt x="29634" y="4854"/>
                  </a:cubicBezTo>
                  <a:cubicBezTo>
                    <a:pt x="29536" y="4951"/>
                    <a:pt x="29390" y="5000"/>
                    <a:pt x="29243" y="5000"/>
                  </a:cubicBezTo>
                  <a:lnTo>
                    <a:pt x="26512" y="5000"/>
                  </a:lnTo>
                  <a:cubicBezTo>
                    <a:pt x="26365" y="5000"/>
                    <a:pt x="26219" y="4951"/>
                    <a:pt x="26121" y="4854"/>
                  </a:cubicBezTo>
                  <a:cubicBezTo>
                    <a:pt x="26048" y="4781"/>
                    <a:pt x="25999" y="4707"/>
                    <a:pt x="25975" y="4610"/>
                  </a:cubicBezTo>
                  <a:close/>
                  <a:moveTo>
                    <a:pt x="24317" y="6878"/>
                  </a:moveTo>
                  <a:lnTo>
                    <a:pt x="24317" y="2025"/>
                  </a:lnTo>
                  <a:lnTo>
                    <a:pt x="8122" y="2025"/>
                  </a:lnTo>
                  <a:lnTo>
                    <a:pt x="8122" y="6878"/>
                  </a:lnTo>
                  <a:close/>
                  <a:moveTo>
                    <a:pt x="29219" y="4220"/>
                  </a:moveTo>
                  <a:lnTo>
                    <a:pt x="26487" y="4220"/>
                  </a:lnTo>
                  <a:cubicBezTo>
                    <a:pt x="26414" y="4220"/>
                    <a:pt x="26341" y="4244"/>
                    <a:pt x="26317" y="4293"/>
                  </a:cubicBezTo>
                  <a:cubicBezTo>
                    <a:pt x="26268" y="4317"/>
                    <a:pt x="26243" y="4390"/>
                    <a:pt x="26243" y="4464"/>
                  </a:cubicBezTo>
                  <a:lnTo>
                    <a:pt x="26243" y="4464"/>
                  </a:lnTo>
                  <a:cubicBezTo>
                    <a:pt x="26219" y="4512"/>
                    <a:pt x="26268" y="4585"/>
                    <a:pt x="26317" y="4634"/>
                  </a:cubicBezTo>
                  <a:cubicBezTo>
                    <a:pt x="26341" y="4683"/>
                    <a:pt x="26414" y="4707"/>
                    <a:pt x="26487" y="4707"/>
                  </a:cubicBezTo>
                  <a:lnTo>
                    <a:pt x="29219" y="4707"/>
                  </a:lnTo>
                  <a:cubicBezTo>
                    <a:pt x="29292" y="4707"/>
                    <a:pt x="29365" y="4683"/>
                    <a:pt x="29414" y="4634"/>
                  </a:cubicBezTo>
                  <a:cubicBezTo>
                    <a:pt x="29438" y="4585"/>
                    <a:pt x="29487" y="4512"/>
                    <a:pt x="29487" y="4464"/>
                  </a:cubicBezTo>
                  <a:lnTo>
                    <a:pt x="29487" y="4464"/>
                  </a:lnTo>
                  <a:cubicBezTo>
                    <a:pt x="29487" y="4317"/>
                    <a:pt x="29365" y="4195"/>
                    <a:pt x="29219" y="4195"/>
                  </a:cubicBezTo>
                  <a:close/>
                  <a:moveTo>
                    <a:pt x="7829" y="4610"/>
                  </a:moveTo>
                  <a:lnTo>
                    <a:pt x="6488" y="4610"/>
                  </a:lnTo>
                  <a:cubicBezTo>
                    <a:pt x="6463" y="4707"/>
                    <a:pt x="6414" y="4781"/>
                    <a:pt x="6366" y="4854"/>
                  </a:cubicBezTo>
                  <a:cubicBezTo>
                    <a:pt x="6244" y="4951"/>
                    <a:pt x="6122" y="5000"/>
                    <a:pt x="5975" y="5000"/>
                  </a:cubicBezTo>
                  <a:lnTo>
                    <a:pt x="3219" y="5000"/>
                  </a:lnTo>
                  <a:cubicBezTo>
                    <a:pt x="3073" y="5000"/>
                    <a:pt x="2927" y="4951"/>
                    <a:pt x="2829" y="4854"/>
                  </a:cubicBezTo>
                  <a:cubicBezTo>
                    <a:pt x="2780" y="4781"/>
                    <a:pt x="2707" y="4707"/>
                    <a:pt x="2683" y="4610"/>
                  </a:cubicBezTo>
                  <a:lnTo>
                    <a:pt x="1512" y="4610"/>
                  </a:lnTo>
                  <a:lnTo>
                    <a:pt x="1512" y="6878"/>
                  </a:lnTo>
                  <a:lnTo>
                    <a:pt x="7829" y="6878"/>
                  </a:lnTo>
                  <a:lnTo>
                    <a:pt x="7829" y="4610"/>
                  </a:lnTo>
                  <a:close/>
                  <a:moveTo>
                    <a:pt x="6488" y="4293"/>
                  </a:moveTo>
                  <a:lnTo>
                    <a:pt x="7829" y="4293"/>
                  </a:lnTo>
                  <a:lnTo>
                    <a:pt x="7829" y="2025"/>
                  </a:lnTo>
                  <a:lnTo>
                    <a:pt x="2610" y="2025"/>
                  </a:lnTo>
                  <a:cubicBezTo>
                    <a:pt x="2317" y="2025"/>
                    <a:pt x="2024" y="2147"/>
                    <a:pt x="1829" y="2366"/>
                  </a:cubicBezTo>
                  <a:cubicBezTo>
                    <a:pt x="1634" y="2561"/>
                    <a:pt x="1512" y="2829"/>
                    <a:pt x="1537" y="3122"/>
                  </a:cubicBezTo>
                  <a:lnTo>
                    <a:pt x="1537" y="4293"/>
                  </a:lnTo>
                  <a:lnTo>
                    <a:pt x="2707" y="4293"/>
                  </a:lnTo>
                  <a:cubicBezTo>
                    <a:pt x="2732" y="4220"/>
                    <a:pt x="2780" y="4122"/>
                    <a:pt x="2854" y="4073"/>
                  </a:cubicBezTo>
                  <a:cubicBezTo>
                    <a:pt x="2951" y="3951"/>
                    <a:pt x="3097" y="3903"/>
                    <a:pt x="3244" y="3903"/>
                  </a:cubicBezTo>
                  <a:lnTo>
                    <a:pt x="5975" y="3903"/>
                  </a:lnTo>
                  <a:cubicBezTo>
                    <a:pt x="6122" y="3903"/>
                    <a:pt x="6268" y="3951"/>
                    <a:pt x="6366" y="4073"/>
                  </a:cubicBezTo>
                  <a:cubicBezTo>
                    <a:pt x="6439" y="4122"/>
                    <a:pt x="6488" y="4220"/>
                    <a:pt x="6512" y="4293"/>
                  </a:cubicBezTo>
                  <a:close/>
                  <a:moveTo>
                    <a:pt x="5975" y="4195"/>
                  </a:moveTo>
                  <a:lnTo>
                    <a:pt x="3219" y="4195"/>
                  </a:lnTo>
                  <a:cubicBezTo>
                    <a:pt x="3073" y="4195"/>
                    <a:pt x="2976" y="4317"/>
                    <a:pt x="2976" y="4439"/>
                  </a:cubicBezTo>
                  <a:lnTo>
                    <a:pt x="2976" y="4439"/>
                  </a:lnTo>
                  <a:cubicBezTo>
                    <a:pt x="2976" y="4512"/>
                    <a:pt x="3000" y="4585"/>
                    <a:pt x="3049" y="4634"/>
                  </a:cubicBezTo>
                  <a:cubicBezTo>
                    <a:pt x="3097" y="4683"/>
                    <a:pt x="3146" y="4707"/>
                    <a:pt x="3219" y="4707"/>
                  </a:cubicBezTo>
                  <a:lnTo>
                    <a:pt x="5975" y="4707"/>
                  </a:lnTo>
                  <a:cubicBezTo>
                    <a:pt x="6024" y="4707"/>
                    <a:pt x="6097" y="4683"/>
                    <a:pt x="6146" y="4634"/>
                  </a:cubicBezTo>
                  <a:cubicBezTo>
                    <a:pt x="6195" y="4585"/>
                    <a:pt x="6219" y="4512"/>
                    <a:pt x="6219" y="4464"/>
                  </a:cubicBezTo>
                  <a:lnTo>
                    <a:pt x="6219" y="4464"/>
                  </a:lnTo>
                  <a:cubicBezTo>
                    <a:pt x="6219" y="4390"/>
                    <a:pt x="6195" y="4317"/>
                    <a:pt x="6146" y="4268"/>
                  </a:cubicBezTo>
                  <a:cubicBezTo>
                    <a:pt x="6097" y="4220"/>
                    <a:pt x="6024" y="4195"/>
                    <a:pt x="5975" y="4195"/>
                  </a:cubicBezTo>
                  <a:close/>
                  <a:moveTo>
                    <a:pt x="30951" y="7171"/>
                  </a:moveTo>
                  <a:lnTo>
                    <a:pt x="1512" y="7171"/>
                  </a:lnTo>
                  <a:lnTo>
                    <a:pt x="1512" y="19219"/>
                  </a:lnTo>
                  <a:cubicBezTo>
                    <a:pt x="1512" y="19829"/>
                    <a:pt x="2000" y="20317"/>
                    <a:pt x="2610" y="20317"/>
                  </a:cubicBezTo>
                  <a:lnTo>
                    <a:pt x="29853" y="20317"/>
                  </a:lnTo>
                  <a:cubicBezTo>
                    <a:pt x="30146" y="20317"/>
                    <a:pt x="30414" y="20195"/>
                    <a:pt x="30633" y="20000"/>
                  </a:cubicBezTo>
                  <a:cubicBezTo>
                    <a:pt x="30829" y="19805"/>
                    <a:pt x="30951" y="19536"/>
                    <a:pt x="30951" y="19244"/>
                  </a:cubicBezTo>
                  <a:lnTo>
                    <a:pt x="30951" y="7171"/>
                  </a:lnTo>
                  <a:close/>
                  <a:moveTo>
                    <a:pt x="1634" y="2147"/>
                  </a:moveTo>
                  <a:cubicBezTo>
                    <a:pt x="1390" y="2390"/>
                    <a:pt x="1244" y="2756"/>
                    <a:pt x="1244" y="3122"/>
                  </a:cubicBezTo>
                  <a:lnTo>
                    <a:pt x="1244" y="19219"/>
                  </a:lnTo>
                  <a:cubicBezTo>
                    <a:pt x="1244" y="19975"/>
                    <a:pt x="1854" y="20610"/>
                    <a:pt x="2610" y="20610"/>
                  </a:cubicBezTo>
                  <a:lnTo>
                    <a:pt x="29877" y="20610"/>
                  </a:lnTo>
                  <a:cubicBezTo>
                    <a:pt x="30633" y="20610"/>
                    <a:pt x="31243" y="19975"/>
                    <a:pt x="31243" y="19219"/>
                  </a:cubicBezTo>
                  <a:lnTo>
                    <a:pt x="31243" y="3122"/>
                  </a:lnTo>
                  <a:cubicBezTo>
                    <a:pt x="31243" y="2366"/>
                    <a:pt x="30633" y="1732"/>
                    <a:pt x="29877" y="1732"/>
                  </a:cubicBezTo>
                  <a:lnTo>
                    <a:pt x="2610" y="1732"/>
                  </a:lnTo>
                  <a:cubicBezTo>
                    <a:pt x="2244" y="1732"/>
                    <a:pt x="1878" y="1878"/>
                    <a:pt x="1634" y="2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6;p53">
              <a:extLst>
                <a:ext uri="{FF2B5EF4-FFF2-40B4-BE49-F238E27FC236}">
                  <a16:creationId xmlns:a16="http://schemas.microsoft.com/office/drawing/2014/main" id="{8FDD5EA2-73C7-F7E6-1D76-E7E179C724C8}"/>
                </a:ext>
              </a:extLst>
            </p:cNvPr>
            <p:cNvSpPr/>
            <p:nvPr/>
          </p:nvSpPr>
          <p:spPr>
            <a:xfrm>
              <a:off x="5571158" y="1735710"/>
              <a:ext cx="441122" cy="20479"/>
            </a:xfrm>
            <a:custGeom>
              <a:avLst/>
              <a:gdLst/>
              <a:ahLst/>
              <a:cxnLst/>
              <a:rect l="l" t="t" r="r" b="b"/>
              <a:pathLst>
                <a:path w="8513" h="391" extrusionOk="0">
                  <a:moveTo>
                    <a:pt x="195" y="391"/>
                  </a:moveTo>
                  <a:cubicBezTo>
                    <a:pt x="98" y="391"/>
                    <a:pt x="0" y="293"/>
                    <a:pt x="0" y="196"/>
                  </a:cubicBezTo>
                  <a:cubicBezTo>
                    <a:pt x="0" y="74"/>
                    <a:pt x="98" y="1"/>
                    <a:pt x="195" y="1"/>
                  </a:cubicBezTo>
                  <a:lnTo>
                    <a:pt x="7366" y="1"/>
                  </a:lnTo>
                  <a:cubicBezTo>
                    <a:pt x="7464" y="1"/>
                    <a:pt x="7561" y="74"/>
                    <a:pt x="7561" y="196"/>
                  </a:cubicBezTo>
                  <a:cubicBezTo>
                    <a:pt x="7561" y="293"/>
                    <a:pt x="7464" y="391"/>
                    <a:pt x="7366" y="391"/>
                  </a:cubicBezTo>
                  <a:close/>
                  <a:moveTo>
                    <a:pt x="8000" y="391"/>
                  </a:moveTo>
                  <a:cubicBezTo>
                    <a:pt x="7903" y="391"/>
                    <a:pt x="7805" y="293"/>
                    <a:pt x="7805" y="196"/>
                  </a:cubicBezTo>
                  <a:cubicBezTo>
                    <a:pt x="7805" y="74"/>
                    <a:pt x="7903" y="1"/>
                    <a:pt x="8000" y="1"/>
                  </a:cubicBezTo>
                  <a:lnTo>
                    <a:pt x="8317" y="1"/>
                  </a:lnTo>
                  <a:cubicBezTo>
                    <a:pt x="8415" y="1"/>
                    <a:pt x="8512" y="74"/>
                    <a:pt x="8512" y="196"/>
                  </a:cubicBezTo>
                  <a:cubicBezTo>
                    <a:pt x="8512" y="293"/>
                    <a:pt x="8415" y="391"/>
                    <a:pt x="8317"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37;p53">
              <a:extLst>
                <a:ext uri="{FF2B5EF4-FFF2-40B4-BE49-F238E27FC236}">
                  <a16:creationId xmlns:a16="http://schemas.microsoft.com/office/drawing/2014/main" id="{3F716C0C-BECB-9EE0-F070-499F538D36DB}"/>
                </a:ext>
              </a:extLst>
            </p:cNvPr>
            <p:cNvSpPr/>
            <p:nvPr/>
          </p:nvSpPr>
          <p:spPr>
            <a:xfrm>
              <a:off x="5945169" y="2003967"/>
              <a:ext cx="441122" cy="21736"/>
            </a:xfrm>
            <a:custGeom>
              <a:avLst/>
              <a:gdLst/>
              <a:ahLst/>
              <a:cxnLst/>
              <a:rect l="l" t="t" r="r" b="b"/>
              <a:pathLst>
                <a:path w="8513" h="415" extrusionOk="0">
                  <a:moveTo>
                    <a:pt x="196" y="415"/>
                  </a:moveTo>
                  <a:cubicBezTo>
                    <a:pt x="74" y="415"/>
                    <a:pt x="1" y="317"/>
                    <a:pt x="1" y="195"/>
                  </a:cubicBezTo>
                  <a:cubicBezTo>
                    <a:pt x="1" y="98"/>
                    <a:pt x="74" y="0"/>
                    <a:pt x="196" y="0"/>
                  </a:cubicBezTo>
                  <a:lnTo>
                    <a:pt x="7366" y="0"/>
                  </a:lnTo>
                  <a:cubicBezTo>
                    <a:pt x="7464" y="0"/>
                    <a:pt x="7562" y="98"/>
                    <a:pt x="7562" y="195"/>
                  </a:cubicBezTo>
                  <a:cubicBezTo>
                    <a:pt x="7562" y="317"/>
                    <a:pt x="7464" y="415"/>
                    <a:pt x="7366" y="415"/>
                  </a:cubicBezTo>
                  <a:close/>
                  <a:moveTo>
                    <a:pt x="8001" y="415"/>
                  </a:moveTo>
                  <a:cubicBezTo>
                    <a:pt x="7879" y="415"/>
                    <a:pt x="7805" y="317"/>
                    <a:pt x="7805" y="195"/>
                  </a:cubicBezTo>
                  <a:cubicBezTo>
                    <a:pt x="7805" y="98"/>
                    <a:pt x="7879" y="0"/>
                    <a:pt x="8001" y="0"/>
                  </a:cubicBezTo>
                  <a:lnTo>
                    <a:pt x="8293" y="0"/>
                  </a:lnTo>
                  <a:cubicBezTo>
                    <a:pt x="8415" y="0"/>
                    <a:pt x="8513" y="98"/>
                    <a:pt x="8513" y="195"/>
                  </a:cubicBezTo>
                  <a:cubicBezTo>
                    <a:pt x="8513" y="317"/>
                    <a:pt x="8415" y="415"/>
                    <a:pt x="8293" y="4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38;p53">
              <a:extLst>
                <a:ext uri="{FF2B5EF4-FFF2-40B4-BE49-F238E27FC236}">
                  <a16:creationId xmlns:a16="http://schemas.microsoft.com/office/drawing/2014/main" id="{0FAD8188-3B3D-A8B6-7E4B-E6429FCA2945}"/>
                </a:ext>
              </a:extLst>
            </p:cNvPr>
            <p:cNvSpPr/>
            <p:nvPr/>
          </p:nvSpPr>
          <p:spPr>
            <a:xfrm>
              <a:off x="4912817" y="1975843"/>
              <a:ext cx="1521673" cy="687317"/>
            </a:xfrm>
            <a:custGeom>
              <a:avLst/>
              <a:gdLst/>
              <a:ahLst/>
              <a:cxnLst/>
              <a:rect l="l" t="t" r="r" b="b"/>
              <a:pathLst>
                <a:path w="29366" h="13123" extrusionOk="0">
                  <a:moveTo>
                    <a:pt x="28805" y="1"/>
                  </a:moveTo>
                  <a:lnTo>
                    <a:pt x="28805" y="11464"/>
                  </a:lnTo>
                  <a:cubicBezTo>
                    <a:pt x="28780" y="12049"/>
                    <a:pt x="28317" y="12537"/>
                    <a:pt x="27707" y="12561"/>
                  </a:cubicBezTo>
                  <a:lnTo>
                    <a:pt x="464" y="12561"/>
                  </a:lnTo>
                  <a:cubicBezTo>
                    <a:pt x="293" y="12537"/>
                    <a:pt x="147" y="12513"/>
                    <a:pt x="0" y="12440"/>
                  </a:cubicBezTo>
                  <a:cubicBezTo>
                    <a:pt x="74" y="12586"/>
                    <a:pt x="147" y="12708"/>
                    <a:pt x="244" y="12830"/>
                  </a:cubicBezTo>
                  <a:cubicBezTo>
                    <a:pt x="464" y="13025"/>
                    <a:pt x="732" y="13122"/>
                    <a:pt x="1025" y="13122"/>
                  </a:cubicBezTo>
                  <a:lnTo>
                    <a:pt x="28268" y="13122"/>
                  </a:lnTo>
                  <a:cubicBezTo>
                    <a:pt x="28561" y="13122"/>
                    <a:pt x="28829" y="13025"/>
                    <a:pt x="29024" y="12830"/>
                  </a:cubicBezTo>
                  <a:cubicBezTo>
                    <a:pt x="29244" y="12610"/>
                    <a:pt x="29366" y="12342"/>
                    <a:pt x="29366" y="12049"/>
                  </a:cubicBezTo>
                  <a:lnTo>
                    <a:pt x="29366"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339;p53">
            <a:extLst>
              <a:ext uri="{FF2B5EF4-FFF2-40B4-BE49-F238E27FC236}">
                <a16:creationId xmlns:a16="http://schemas.microsoft.com/office/drawing/2014/main" id="{8F60CC39-4E98-78DA-E068-A0CC18F1B2FC}"/>
              </a:ext>
            </a:extLst>
          </p:cNvPr>
          <p:cNvGrpSpPr/>
          <p:nvPr/>
        </p:nvGrpSpPr>
        <p:grpSpPr>
          <a:xfrm>
            <a:off x="5623226" y="-3986979"/>
            <a:ext cx="302145" cy="1828813"/>
            <a:chOff x="6771213" y="1525500"/>
            <a:chExt cx="302145" cy="1828813"/>
          </a:xfrm>
        </p:grpSpPr>
        <p:sp>
          <p:nvSpPr>
            <p:cNvPr id="59" name="Google Shape;1340;p53">
              <a:extLst>
                <a:ext uri="{FF2B5EF4-FFF2-40B4-BE49-F238E27FC236}">
                  <a16:creationId xmlns:a16="http://schemas.microsoft.com/office/drawing/2014/main" id="{2BB1A791-13C1-D75F-DC86-C1DB50CE9F88}"/>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41;p53">
              <a:extLst>
                <a:ext uri="{FF2B5EF4-FFF2-40B4-BE49-F238E27FC236}">
                  <a16:creationId xmlns:a16="http://schemas.microsoft.com/office/drawing/2014/main" id="{104D9ECA-3A7F-69B3-5CE9-ACA70ADDBE9A}"/>
                </a:ext>
              </a:extLst>
            </p:cNvPr>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42;p53">
              <a:extLst>
                <a:ext uri="{FF2B5EF4-FFF2-40B4-BE49-F238E27FC236}">
                  <a16:creationId xmlns:a16="http://schemas.microsoft.com/office/drawing/2014/main" id="{FD67D148-A3DF-BD81-09C9-54589591049A}"/>
                </a:ext>
              </a:extLst>
            </p:cNvPr>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43;p53">
              <a:extLst>
                <a:ext uri="{FF2B5EF4-FFF2-40B4-BE49-F238E27FC236}">
                  <a16:creationId xmlns:a16="http://schemas.microsoft.com/office/drawing/2014/main" id="{D50E6D11-F61D-DF88-08E7-6FCC9D4E543B}"/>
                </a:ext>
              </a:extLst>
            </p:cNvPr>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44;p53">
              <a:extLst>
                <a:ext uri="{FF2B5EF4-FFF2-40B4-BE49-F238E27FC236}">
                  <a16:creationId xmlns:a16="http://schemas.microsoft.com/office/drawing/2014/main" id="{2DC8A287-83F0-263F-00C1-FF49A04E054D}"/>
                </a:ext>
              </a:extLst>
            </p:cNvPr>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45;p53">
              <a:extLst>
                <a:ext uri="{FF2B5EF4-FFF2-40B4-BE49-F238E27FC236}">
                  <a16:creationId xmlns:a16="http://schemas.microsoft.com/office/drawing/2014/main" id="{F247AE0F-2735-4981-6E2C-4395A1BA76AD}"/>
                </a:ext>
              </a:extLst>
            </p:cNvPr>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1346;p53">
            <a:extLst>
              <a:ext uri="{FF2B5EF4-FFF2-40B4-BE49-F238E27FC236}">
                <a16:creationId xmlns:a16="http://schemas.microsoft.com/office/drawing/2014/main" id="{249B1535-1475-0E66-50B4-0D9CA82149A6}"/>
              </a:ext>
            </a:extLst>
          </p:cNvPr>
          <p:cNvGrpSpPr/>
          <p:nvPr/>
        </p:nvGrpSpPr>
        <p:grpSpPr>
          <a:xfrm>
            <a:off x="10735534" y="8579999"/>
            <a:ext cx="1394886" cy="681020"/>
            <a:chOff x="4887449" y="3733884"/>
            <a:chExt cx="1394886" cy="681020"/>
          </a:xfrm>
        </p:grpSpPr>
        <p:sp>
          <p:nvSpPr>
            <p:cNvPr id="514" name="Google Shape;1347;p53">
              <a:extLst>
                <a:ext uri="{FF2B5EF4-FFF2-40B4-BE49-F238E27FC236}">
                  <a16:creationId xmlns:a16="http://schemas.microsoft.com/office/drawing/2014/main" id="{F69E11F4-3A47-00F1-E0A4-CA2A51CB6904}"/>
                </a:ext>
              </a:extLst>
            </p:cNvPr>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348;p53">
              <a:extLst>
                <a:ext uri="{FF2B5EF4-FFF2-40B4-BE49-F238E27FC236}">
                  <a16:creationId xmlns:a16="http://schemas.microsoft.com/office/drawing/2014/main" id="{28012FBF-DDA7-BD39-0CF2-01248381850B}"/>
                </a:ext>
              </a:extLst>
            </p:cNvPr>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1349;p53">
            <a:extLst>
              <a:ext uri="{FF2B5EF4-FFF2-40B4-BE49-F238E27FC236}">
                <a16:creationId xmlns:a16="http://schemas.microsoft.com/office/drawing/2014/main" id="{3BA86D03-0152-8205-373E-17E7F9A2F9B8}"/>
              </a:ext>
            </a:extLst>
          </p:cNvPr>
          <p:cNvGrpSpPr/>
          <p:nvPr/>
        </p:nvGrpSpPr>
        <p:grpSpPr>
          <a:xfrm>
            <a:off x="4027897" y="7915370"/>
            <a:ext cx="493304" cy="493304"/>
            <a:chOff x="6221117" y="3926992"/>
            <a:chExt cx="493304" cy="493304"/>
          </a:xfrm>
        </p:grpSpPr>
        <p:sp>
          <p:nvSpPr>
            <p:cNvPr id="563" name="Google Shape;1350;p53">
              <a:extLst>
                <a:ext uri="{FF2B5EF4-FFF2-40B4-BE49-F238E27FC236}">
                  <a16:creationId xmlns:a16="http://schemas.microsoft.com/office/drawing/2014/main" id="{8FEF6553-0F7F-64AE-D443-609818E48A91}"/>
                </a:ext>
              </a:extLst>
            </p:cNvPr>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351;p53">
              <a:extLst>
                <a:ext uri="{FF2B5EF4-FFF2-40B4-BE49-F238E27FC236}">
                  <a16:creationId xmlns:a16="http://schemas.microsoft.com/office/drawing/2014/main" id="{255A0796-BD92-D6CE-D562-1F006074F8B7}"/>
                </a:ext>
              </a:extLst>
            </p:cNvPr>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1352;p53">
            <a:extLst>
              <a:ext uri="{FF2B5EF4-FFF2-40B4-BE49-F238E27FC236}">
                <a16:creationId xmlns:a16="http://schemas.microsoft.com/office/drawing/2014/main" id="{8850DDC6-53D4-DD3A-A39C-99F78391353D}"/>
              </a:ext>
            </a:extLst>
          </p:cNvPr>
          <p:cNvGrpSpPr/>
          <p:nvPr/>
        </p:nvGrpSpPr>
        <p:grpSpPr>
          <a:xfrm>
            <a:off x="-2506259" y="7467817"/>
            <a:ext cx="502903" cy="502903"/>
            <a:chOff x="5527763" y="4002275"/>
            <a:chExt cx="502903" cy="502903"/>
          </a:xfrm>
        </p:grpSpPr>
        <p:sp>
          <p:nvSpPr>
            <p:cNvPr id="566"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607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3"/>
          <p:cNvSpPr txBox="1">
            <a:spLocks noGrp="1"/>
          </p:cNvSpPr>
          <p:nvPr>
            <p:ph type="title"/>
          </p:nvPr>
        </p:nvSpPr>
        <p:spPr>
          <a:xfrm>
            <a:off x="714250" y="731525"/>
            <a:ext cx="2737787"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pitchFamily="2" charset="0"/>
              </a:rPr>
              <a:t>Sơ đồ màn hình</a:t>
            </a:r>
            <a:endParaRPr>
              <a:latin typeface="Oswald" pitchFamily="2" charset="0"/>
            </a:endParaRPr>
          </a:p>
        </p:txBody>
      </p:sp>
      <p:grpSp>
        <p:nvGrpSpPr>
          <p:cNvPr id="897" name="Google Shape;897;p43"/>
          <p:cNvGrpSpPr/>
          <p:nvPr/>
        </p:nvGrpSpPr>
        <p:grpSpPr>
          <a:xfrm>
            <a:off x="5918609" y="2672657"/>
            <a:ext cx="1646100" cy="1188900"/>
            <a:chOff x="7403363" y="1047512"/>
            <a:chExt cx="1646100" cy="1188900"/>
          </a:xfrm>
        </p:grpSpPr>
        <p:sp>
          <p:nvSpPr>
            <p:cNvPr id="898" name="Google Shape;898;p43"/>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43"/>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901" name="Google Shape;901;p43"/>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43"/>
            <p:cNvGrpSpPr/>
            <p:nvPr/>
          </p:nvGrpSpPr>
          <p:grpSpPr>
            <a:xfrm>
              <a:off x="7770652" y="1367593"/>
              <a:ext cx="820034" cy="187786"/>
              <a:chOff x="4005100" y="3437025"/>
              <a:chExt cx="535375" cy="122600"/>
            </a:xfrm>
          </p:grpSpPr>
          <p:sp>
            <p:nvSpPr>
              <p:cNvPr id="905" name="Google Shape;905;p43"/>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7" name="Google Shape;907;p43"/>
          <p:cNvGrpSpPr/>
          <p:nvPr/>
        </p:nvGrpSpPr>
        <p:grpSpPr>
          <a:xfrm>
            <a:off x="8177451" y="4105603"/>
            <a:ext cx="502899" cy="502899"/>
            <a:chOff x="858700" y="1967475"/>
            <a:chExt cx="605100" cy="605100"/>
          </a:xfrm>
        </p:grpSpPr>
        <p:sp>
          <p:nvSpPr>
            <p:cNvPr id="908" name="Google Shape;908;p43"/>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43"/>
          <p:cNvGrpSpPr/>
          <p:nvPr/>
        </p:nvGrpSpPr>
        <p:grpSpPr>
          <a:xfrm>
            <a:off x="8177500" y="3419800"/>
            <a:ext cx="502800" cy="502800"/>
            <a:chOff x="1627550" y="2017350"/>
            <a:chExt cx="502800" cy="502800"/>
          </a:xfrm>
        </p:grpSpPr>
        <p:sp>
          <p:nvSpPr>
            <p:cNvPr id="911" name="Google Shape;911;p43"/>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43"/>
          <p:cNvGrpSpPr/>
          <p:nvPr/>
        </p:nvGrpSpPr>
        <p:grpSpPr>
          <a:xfrm>
            <a:off x="8177501" y="2644294"/>
            <a:ext cx="629846" cy="592514"/>
            <a:chOff x="463701" y="2217961"/>
            <a:chExt cx="629846" cy="592514"/>
          </a:xfrm>
        </p:grpSpPr>
        <p:sp>
          <p:nvSpPr>
            <p:cNvPr id="914" name="Google Shape;914;p43"/>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43"/>
            <p:cNvGrpSpPr/>
            <p:nvPr/>
          </p:nvGrpSpPr>
          <p:grpSpPr>
            <a:xfrm>
              <a:off x="773496" y="2217961"/>
              <a:ext cx="320051" cy="298703"/>
              <a:chOff x="1023863" y="2896525"/>
              <a:chExt cx="240875" cy="219425"/>
            </a:xfrm>
          </p:grpSpPr>
          <p:sp>
            <p:nvSpPr>
              <p:cNvPr id="918" name="Google Shape;918;p43"/>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0" name="Google Shape;920;p43"/>
          <p:cNvGrpSpPr/>
          <p:nvPr/>
        </p:nvGrpSpPr>
        <p:grpSpPr>
          <a:xfrm>
            <a:off x="5918588" y="1426744"/>
            <a:ext cx="1827475" cy="1051350"/>
            <a:chOff x="6161988" y="3104373"/>
            <a:chExt cx="1827475" cy="1051350"/>
          </a:xfrm>
        </p:grpSpPr>
        <p:grpSp>
          <p:nvGrpSpPr>
            <p:cNvPr id="921" name="Google Shape;921;p43"/>
            <p:cNvGrpSpPr/>
            <p:nvPr/>
          </p:nvGrpSpPr>
          <p:grpSpPr>
            <a:xfrm>
              <a:off x="6161988" y="3104373"/>
              <a:ext cx="1827475" cy="1051350"/>
              <a:chOff x="274188" y="1278048"/>
              <a:chExt cx="1827475" cy="1051350"/>
            </a:xfrm>
          </p:grpSpPr>
          <p:sp>
            <p:nvSpPr>
              <p:cNvPr id="922" name="Google Shape;922;p43"/>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43"/>
              <p:cNvGrpSpPr/>
              <p:nvPr/>
            </p:nvGrpSpPr>
            <p:grpSpPr>
              <a:xfrm>
                <a:off x="274188" y="1278048"/>
                <a:ext cx="1737300" cy="960000"/>
                <a:chOff x="7146475" y="2190661"/>
                <a:chExt cx="1737300" cy="960000"/>
              </a:xfrm>
            </p:grpSpPr>
            <p:sp>
              <p:nvSpPr>
                <p:cNvPr id="924" name="Google Shape;924;p43"/>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5" name="Google Shape;925;p43"/>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926" name="Google Shape;926;p43"/>
            <p:cNvGrpSpPr/>
            <p:nvPr/>
          </p:nvGrpSpPr>
          <p:grpSpPr>
            <a:xfrm>
              <a:off x="6349239" y="3420925"/>
              <a:ext cx="1356472" cy="509050"/>
              <a:chOff x="6343699" y="3416675"/>
              <a:chExt cx="1356472" cy="509050"/>
            </a:xfrm>
          </p:grpSpPr>
          <p:sp>
            <p:nvSpPr>
              <p:cNvPr id="927" name="Google Shape;927;p43"/>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1" name="Google Shape;931;p43"/>
          <p:cNvSpPr/>
          <p:nvPr/>
        </p:nvSpPr>
        <p:spPr>
          <a:xfrm>
            <a:off x="5047325" y="1066450"/>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5272757" y="91781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4160539" y="104461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43"/>
          <p:cNvGrpSpPr/>
          <p:nvPr/>
        </p:nvGrpSpPr>
        <p:grpSpPr>
          <a:xfrm>
            <a:off x="8118400" y="475791"/>
            <a:ext cx="621000" cy="621000"/>
            <a:chOff x="416300" y="4058211"/>
            <a:chExt cx="621000" cy="621000"/>
          </a:xfrm>
        </p:grpSpPr>
        <p:sp>
          <p:nvSpPr>
            <p:cNvPr id="935" name="Google Shape;935;p43"/>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1521D969-C723-8F38-3F8C-34C0877D7F2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7200"/>
                    </a14:imgEffect>
                    <a14:imgEffect>
                      <a14:brightnessContrast contrast="-40000"/>
                    </a14:imgEffect>
                  </a14:imgLayer>
                </a14:imgProps>
              </a:ext>
            </a:extLst>
          </a:blip>
          <a:stretch>
            <a:fillRect/>
          </a:stretch>
        </p:blipFill>
        <p:spPr>
          <a:xfrm>
            <a:off x="355516" y="1666973"/>
            <a:ext cx="5506627" cy="2466027"/>
          </a:xfrm>
          <a:prstGeom prst="rect">
            <a:avLst/>
          </a:prstGeom>
        </p:spPr>
      </p:pic>
    </p:spTree>
    <p:extLst>
      <p:ext uri="{BB962C8B-B14F-4D97-AF65-F5344CB8AC3E}">
        <p14:creationId xmlns:p14="http://schemas.microsoft.com/office/powerpoint/2010/main" val="19777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32"/>
          <p:cNvGrpSpPr/>
          <p:nvPr/>
        </p:nvGrpSpPr>
        <p:grpSpPr>
          <a:xfrm>
            <a:off x="5022725" y="1426150"/>
            <a:ext cx="3657590" cy="348347"/>
            <a:chOff x="4572050" y="100025"/>
            <a:chExt cx="3657590" cy="348347"/>
          </a:xfrm>
        </p:grpSpPr>
        <p:sp>
          <p:nvSpPr>
            <p:cNvPr id="51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5400000">
            <a:off x="7699250" y="1584200"/>
            <a:ext cx="603495" cy="1371596"/>
            <a:chOff x="3724575" y="3497700"/>
            <a:chExt cx="603495" cy="1371596"/>
          </a:xfrm>
        </p:grpSpPr>
        <p:sp>
          <p:nvSpPr>
            <p:cNvPr id="529"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715100" y="274199"/>
            <a:ext cx="1920300" cy="1918875"/>
            <a:chOff x="715100" y="274199"/>
            <a:chExt cx="1920300" cy="1918875"/>
          </a:xfrm>
        </p:grpSpPr>
        <p:sp>
          <p:nvSpPr>
            <p:cNvPr id="536"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2"/>
            <p:cNvGrpSpPr/>
            <p:nvPr/>
          </p:nvGrpSpPr>
          <p:grpSpPr>
            <a:xfrm>
              <a:off x="715100" y="274199"/>
              <a:ext cx="1828800" cy="1828800"/>
              <a:chOff x="715100" y="274199"/>
              <a:chExt cx="1828800" cy="1828800"/>
            </a:xfrm>
          </p:grpSpPr>
          <p:sp>
            <p:nvSpPr>
              <p:cNvPr id="538"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540" name="Google Shape;540;p32"/>
              <p:cNvGrpSpPr/>
              <p:nvPr/>
            </p:nvGrpSpPr>
            <p:grpSpPr>
              <a:xfrm>
                <a:off x="2267950" y="363963"/>
                <a:ext cx="183000" cy="183000"/>
                <a:chOff x="8225400" y="367488"/>
                <a:chExt cx="183000" cy="183000"/>
              </a:xfrm>
            </p:grpSpPr>
            <p:cxnSp>
              <p:nvCxnSpPr>
                <p:cNvPr id="541" name="Google Shape;541;p32"/>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542" name="Google Shape;542;p32"/>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sp>
            <p:nvSpPr>
              <p:cNvPr id="543" name="Google Shape;543;p32"/>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2"/>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sp>
        <p:nvSpPr>
          <p:cNvPr id="545" name="Google Shape;545;p32"/>
          <p:cNvSpPr txBox="1">
            <a:spLocks noGrp="1"/>
          </p:cNvSpPr>
          <p:nvPr>
            <p:ph type="title" idx="2"/>
          </p:nvPr>
        </p:nvSpPr>
        <p:spPr>
          <a:xfrm>
            <a:off x="947549" y="679350"/>
            <a:ext cx="1450845"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546" name="Google Shape;546;p32"/>
          <p:cNvSpPr txBox="1">
            <a:spLocks noGrp="1"/>
          </p:cNvSpPr>
          <p:nvPr>
            <p:ph type="title"/>
          </p:nvPr>
        </p:nvSpPr>
        <p:spPr>
          <a:xfrm>
            <a:off x="1812294" y="2266802"/>
            <a:ext cx="5702391" cy="91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a:solidFill>
                  <a:schemeClr val="hlink"/>
                </a:solidFill>
                <a:uFill>
                  <a:noFill/>
                </a:uFill>
                <a:latin typeface="Oswald bold" pitchFamily="2" charset="0"/>
                <a:ea typeface="Karla"/>
                <a:cs typeface="Karla"/>
                <a:sym typeface="Karla"/>
              </a:rPr>
              <a:t>TỔNG KẾT</a:t>
            </a:r>
            <a:endParaRPr lang="en-US" sz="4800" b="1">
              <a:solidFill>
                <a:schemeClr val="dk1"/>
              </a:solidFill>
              <a:latin typeface="Oswald bold" pitchFamily="2" charset="0"/>
              <a:ea typeface="Karla"/>
              <a:cs typeface="Karla"/>
              <a:sym typeface="Karla"/>
            </a:endParaRPr>
          </a:p>
        </p:txBody>
      </p:sp>
      <p:grpSp>
        <p:nvGrpSpPr>
          <p:cNvPr id="547" name="Google Shape;547;p32"/>
          <p:cNvGrpSpPr/>
          <p:nvPr/>
        </p:nvGrpSpPr>
        <p:grpSpPr>
          <a:xfrm>
            <a:off x="1828840" y="3406196"/>
            <a:ext cx="5577850" cy="1463100"/>
            <a:chOff x="1828840" y="3371688"/>
            <a:chExt cx="5577850" cy="1463100"/>
          </a:xfrm>
        </p:grpSpPr>
        <p:sp>
          <p:nvSpPr>
            <p:cNvPr id="54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551" name="Google Shape;551;p32"/>
          <p:cNvSpPr txBox="1">
            <a:spLocks noGrp="1"/>
          </p:cNvSpPr>
          <p:nvPr>
            <p:ph type="subTitle" idx="1"/>
          </p:nvPr>
        </p:nvSpPr>
        <p:spPr>
          <a:xfrm>
            <a:off x="2041150" y="3615127"/>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100">
                <a:latin typeface="Inter Tight Light" pitchFamily="2" charset="0"/>
                <a:ea typeface="Inter Tight Light" pitchFamily="2" charset="0"/>
                <a:cs typeface="Inter Tight Light" pitchFamily="2" charset="0"/>
              </a:rPr>
              <a:t>Hệ thống quản lý điện thoại thông minh theo mã IMEI là một giải pháp hiệu quả để quản lý và sử dụng điện thoại một cách chính xác, bảo mật và hiệu quả hơn. Với tính năng đặc biệt của mã IMEI, hệ thống giúp cho việc quản lý và sử dụng điện thoại trở nên dễ dàng và nhanh chóng hơn. Đồng thời, hệ thống cũng giúp ngăn chặn việc sử dụng các thiết bị điện thoại giả mạo hoặc bị đánh cắp, đảm bảo tính bảo mật cho các hoạt động quản lý và sử dụng điện thoại.</a:t>
            </a:r>
            <a:endParaRPr sz="1100">
              <a:latin typeface="Inter Tight Light" pitchFamily="2" charset="0"/>
              <a:ea typeface="Inter Tight Light" pitchFamily="2" charset="0"/>
              <a:cs typeface="Inter Tight Light" pitchFamily="2" charset="0"/>
            </a:endParaRPr>
          </a:p>
        </p:txBody>
      </p:sp>
      <p:grpSp>
        <p:nvGrpSpPr>
          <p:cNvPr id="552" name="Google Shape;552;p32"/>
          <p:cNvGrpSpPr/>
          <p:nvPr/>
        </p:nvGrpSpPr>
        <p:grpSpPr>
          <a:xfrm>
            <a:off x="463651" y="4105603"/>
            <a:ext cx="502899" cy="502899"/>
            <a:chOff x="858700" y="1967475"/>
            <a:chExt cx="605100" cy="605100"/>
          </a:xfrm>
        </p:grpSpPr>
        <p:sp>
          <p:nvSpPr>
            <p:cNvPr id="553"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3828458" y="17214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4292603" y="1570639"/>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3042489" y="1417325"/>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a:off x="463700" y="3419800"/>
            <a:ext cx="502800" cy="502800"/>
            <a:chOff x="1627550" y="2017350"/>
            <a:chExt cx="502800" cy="502800"/>
          </a:xfrm>
        </p:grpSpPr>
        <p:sp>
          <p:nvSpPr>
            <p:cNvPr id="559"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13;p46">
            <a:extLst>
              <a:ext uri="{FF2B5EF4-FFF2-40B4-BE49-F238E27FC236}">
                <a16:creationId xmlns:a16="http://schemas.microsoft.com/office/drawing/2014/main" id="{6823A238-F3B0-A0E1-7B4C-DFAF0B8DFB62}"/>
              </a:ext>
            </a:extLst>
          </p:cNvPr>
          <p:cNvSpPr txBox="1">
            <a:spLocks/>
          </p:cNvSpPr>
          <p:nvPr/>
        </p:nvSpPr>
        <p:spPr>
          <a:xfrm>
            <a:off x="-270481" y="5283512"/>
            <a:ext cx="5445858" cy="4011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en-US" sz="500">
                <a:latin typeface="Oswald Light" pitchFamily="2" charset="0"/>
                <a:ea typeface="Times New Roman" panose="02020603050405020304" pitchFamily="18" charset="0"/>
              </a:rPr>
              <a:t>- </a:t>
            </a:r>
            <a:r>
              <a:rPr lang="en-US" sz="500" b="1">
                <a:latin typeface="Oswald Light" pitchFamily="2" charset="0"/>
                <a:ea typeface="Times New Roman" panose="02020603050405020304" pitchFamily="18" charset="0"/>
              </a:rPr>
              <a:t>Tích hợp tính năng phân tích dữ liệu: </a:t>
            </a:r>
            <a:r>
              <a:rPr lang="en-US" sz="500">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500">
              <a:latin typeface="Oswald Light" pitchFamily="2" charset="0"/>
              <a:ea typeface="Calibri" panose="020F0502020204030204" pitchFamily="34" charset="0"/>
            </a:endParaRPr>
          </a:p>
          <a:p>
            <a:pPr marL="139700" indent="0" algn="just">
              <a:lnSpc>
                <a:spcPct val="150000"/>
              </a:lnSpc>
              <a:spcAft>
                <a:spcPts val="600"/>
              </a:spcAft>
            </a:pPr>
            <a:r>
              <a:rPr lang="en-US" sz="500">
                <a:latin typeface="Oswald Light" pitchFamily="2" charset="0"/>
                <a:ea typeface="Times New Roman" panose="02020603050405020304" pitchFamily="18" charset="0"/>
              </a:rPr>
              <a:t>- </a:t>
            </a:r>
            <a:r>
              <a:rPr lang="en-US" sz="500" b="1">
                <a:latin typeface="Oswald Light" pitchFamily="2" charset="0"/>
                <a:ea typeface="Times New Roman" panose="02020603050405020304" pitchFamily="18" charset="0"/>
              </a:rPr>
              <a:t>Phát triển ứng dụng di động: </a:t>
            </a:r>
            <a:r>
              <a:rPr lang="en-US" sz="500">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500">
              <a:latin typeface="Oswald Light" pitchFamily="2" charset="0"/>
              <a:ea typeface="Calibri" panose="020F0502020204030204" pitchFamily="34" charset="0"/>
            </a:endParaRPr>
          </a:p>
        </p:txBody>
      </p:sp>
    </p:spTree>
    <p:extLst>
      <p:ext uri="{BB962C8B-B14F-4D97-AF65-F5344CB8AC3E}">
        <p14:creationId xmlns:p14="http://schemas.microsoft.com/office/powerpoint/2010/main" val="31644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grpSp>
        <p:nvGrpSpPr>
          <p:cNvPr id="3" name="Google Shape;1014;p46">
            <a:extLst>
              <a:ext uri="{FF2B5EF4-FFF2-40B4-BE49-F238E27FC236}">
                <a16:creationId xmlns:a16="http://schemas.microsoft.com/office/drawing/2014/main" id="{D1B47001-6892-6E9F-ADC5-1E416F92B065}"/>
              </a:ext>
            </a:extLst>
          </p:cNvPr>
          <p:cNvGrpSpPr/>
          <p:nvPr/>
        </p:nvGrpSpPr>
        <p:grpSpPr>
          <a:xfrm>
            <a:off x="286643" y="252473"/>
            <a:ext cx="8647294" cy="4657168"/>
            <a:chOff x="4754850" y="887475"/>
            <a:chExt cx="3763401" cy="3670428"/>
          </a:xfrm>
        </p:grpSpPr>
        <p:sp>
          <p:nvSpPr>
            <p:cNvPr id="4" name="Google Shape;1015;p46">
              <a:extLst>
                <a:ext uri="{FF2B5EF4-FFF2-40B4-BE49-F238E27FC236}">
                  <a16:creationId xmlns:a16="http://schemas.microsoft.com/office/drawing/2014/main" id="{AE56B937-2BBE-A0A9-3B20-0FB8C2858C42}"/>
                </a:ext>
              </a:extLst>
            </p:cNvPr>
            <p:cNvSpPr/>
            <p:nvPr/>
          </p:nvSpPr>
          <p:spPr>
            <a:xfrm>
              <a:off x="4785360" y="978975"/>
              <a:ext cx="3732891" cy="3578928"/>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016;p46">
              <a:extLst>
                <a:ext uri="{FF2B5EF4-FFF2-40B4-BE49-F238E27FC236}">
                  <a16:creationId xmlns:a16="http://schemas.microsoft.com/office/drawing/2014/main" id="{117CD994-7024-1395-A70C-6C995FA1807E}"/>
                </a:ext>
              </a:extLst>
            </p:cNvPr>
            <p:cNvGrpSpPr/>
            <p:nvPr/>
          </p:nvGrpSpPr>
          <p:grpSpPr>
            <a:xfrm>
              <a:off x="4754850" y="887475"/>
              <a:ext cx="3729768" cy="3616200"/>
              <a:chOff x="4754850" y="887475"/>
              <a:chExt cx="3729768" cy="3616200"/>
            </a:xfrm>
          </p:grpSpPr>
          <p:sp>
            <p:nvSpPr>
              <p:cNvPr id="8" name="Google Shape;1017;p46">
                <a:extLst>
                  <a:ext uri="{FF2B5EF4-FFF2-40B4-BE49-F238E27FC236}">
                    <a16:creationId xmlns:a16="http://schemas.microsoft.com/office/drawing/2014/main" id="{34CF7FF1-8493-E3C5-10D2-8D0CA623A1E3}"/>
                  </a:ext>
                </a:extLst>
              </p:cNvPr>
              <p:cNvSpPr/>
              <p:nvPr/>
            </p:nvSpPr>
            <p:spPr>
              <a:xfrm>
                <a:off x="4754850" y="887475"/>
                <a:ext cx="3729768"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018;p46">
                <a:extLst>
                  <a:ext uri="{FF2B5EF4-FFF2-40B4-BE49-F238E27FC236}">
                    <a16:creationId xmlns:a16="http://schemas.microsoft.com/office/drawing/2014/main" id="{AF6CB4BD-2152-F098-E740-290FD324F3D2}"/>
                  </a:ext>
                </a:extLst>
              </p:cNvPr>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 name="Google Shape;1019;p46">
                <a:extLst>
                  <a:ext uri="{FF2B5EF4-FFF2-40B4-BE49-F238E27FC236}">
                    <a16:creationId xmlns:a16="http://schemas.microsoft.com/office/drawing/2014/main" id="{F56B4B2C-D274-7582-E5FA-AEEE11B62066}"/>
                  </a:ext>
                </a:extLst>
              </p:cNvPr>
              <p:cNvGrpSpPr/>
              <p:nvPr/>
            </p:nvGrpSpPr>
            <p:grpSpPr>
              <a:xfrm>
                <a:off x="7492324" y="978977"/>
                <a:ext cx="845101" cy="183000"/>
                <a:chOff x="1605849" y="363963"/>
                <a:chExt cx="845101" cy="183000"/>
              </a:xfrm>
            </p:grpSpPr>
            <p:sp>
              <p:nvSpPr>
                <p:cNvPr id="11" name="Google Shape;1020;p46">
                  <a:extLst>
                    <a:ext uri="{FF2B5EF4-FFF2-40B4-BE49-F238E27FC236}">
                      <a16:creationId xmlns:a16="http://schemas.microsoft.com/office/drawing/2014/main" id="{9AF97815-2BA9-C57C-7E15-0231A39DE58C}"/>
                    </a:ext>
                  </a:extLst>
                </p:cNvPr>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021;p46">
                  <a:extLst>
                    <a:ext uri="{FF2B5EF4-FFF2-40B4-BE49-F238E27FC236}">
                      <a16:creationId xmlns:a16="http://schemas.microsoft.com/office/drawing/2014/main" id="{F9E88440-33DF-7F91-187B-B94CDF845863}"/>
                    </a:ext>
                  </a:extLst>
                </p:cNvPr>
                <p:cNvGrpSpPr/>
                <p:nvPr/>
              </p:nvGrpSpPr>
              <p:grpSpPr>
                <a:xfrm>
                  <a:off x="2267950" y="363963"/>
                  <a:ext cx="183000" cy="183000"/>
                  <a:chOff x="8225400" y="367488"/>
                  <a:chExt cx="183000" cy="183000"/>
                </a:xfrm>
              </p:grpSpPr>
              <p:cxnSp>
                <p:nvCxnSpPr>
                  <p:cNvPr id="14" name="Google Shape;1022;p46">
                    <a:extLst>
                      <a:ext uri="{FF2B5EF4-FFF2-40B4-BE49-F238E27FC236}">
                        <a16:creationId xmlns:a16="http://schemas.microsoft.com/office/drawing/2014/main" id="{98B2BFD2-3396-5C8C-1FB6-B16846ACF867}"/>
                      </a:ext>
                    </a:extLst>
                  </p:cNvPr>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023;p46">
                    <a:extLst>
                      <a:ext uri="{FF2B5EF4-FFF2-40B4-BE49-F238E27FC236}">
                        <a16:creationId xmlns:a16="http://schemas.microsoft.com/office/drawing/2014/main" id="{13DD90D9-C299-F298-7658-3DF427D30015}"/>
                      </a:ext>
                    </a:extLst>
                  </p:cNvPr>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3" name="Google Shape;1024;p46">
                  <a:extLst>
                    <a:ext uri="{FF2B5EF4-FFF2-40B4-BE49-F238E27FC236}">
                      <a16:creationId xmlns:a16="http://schemas.microsoft.com/office/drawing/2014/main" id="{44625D94-CB46-00B9-9EEF-48D0B9938620}"/>
                    </a:ext>
                  </a:extLst>
                </p:cNvPr>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12" name="Google Shape;1012;p46"/>
          <p:cNvSpPr txBox="1">
            <a:spLocks noGrp="1"/>
          </p:cNvSpPr>
          <p:nvPr>
            <p:ph type="title"/>
          </p:nvPr>
        </p:nvSpPr>
        <p:spPr>
          <a:xfrm>
            <a:off x="714325" y="731400"/>
            <a:ext cx="2478818" cy="5219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Oswald "/>
              </a:rPr>
              <a:t>Hướng phát triển</a:t>
            </a:r>
            <a:endParaRPr sz="2400" b="1">
              <a:latin typeface="Oswald "/>
            </a:endParaRPr>
          </a:p>
        </p:txBody>
      </p:sp>
      <p:sp>
        <p:nvSpPr>
          <p:cNvPr id="1013" name="Google Shape;1013;p46"/>
          <p:cNvSpPr txBox="1">
            <a:spLocks noGrp="1"/>
          </p:cNvSpPr>
          <p:nvPr>
            <p:ph type="subTitle" idx="1"/>
          </p:nvPr>
        </p:nvSpPr>
        <p:spPr>
          <a:xfrm>
            <a:off x="356745" y="1271374"/>
            <a:ext cx="5445858" cy="4011825"/>
          </a:xfrm>
          <a:prstGeom prst="rect">
            <a:avLst/>
          </a:prstGeom>
        </p:spPr>
        <p:txBody>
          <a:bodyPr spcFirstLastPara="1" wrap="square" lIns="91425" tIns="91425" rIns="91425" bIns="91425" anchor="t" anchorCtr="0">
            <a:noAutofit/>
          </a:bodyPr>
          <a:lstStyle/>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Tích hợp tính năng phân tích dữ liệu: </a:t>
            </a:r>
            <a:r>
              <a:rPr lang="en-US" sz="1200">
                <a:effectLst/>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1200">
              <a:effectLst/>
              <a:latin typeface="Oswald Light" pitchFamily="2" charset="0"/>
              <a:ea typeface="Calibri" panose="020F0502020204030204" pitchFamily="34" charset="0"/>
            </a:endParaRPr>
          </a:p>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Phát triển ứng dụng di động: </a:t>
            </a:r>
            <a:r>
              <a:rPr lang="en-US" sz="1200">
                <a:effectLst/>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1200">
              <a:effectLst/>
              <a:latin typeface="Oswald Light" pitchFamily="2" charset="0"/>
              <a:ea typeface="Calibri" panose="020F0502020204030204" pitchFamily="34" charset="0"/>
            </a:endParaRPr>
          </a:p>
        </p:txBody>
      </p:sp>
      <p:grpSp>
        <p:nvGrpSpPr>
          <p:cNvPr id="1014" name="Google Shape;1014;p46"/>
          <p:cNvGrpSpPr/>
          <p:nvPr/>
        </p:nvGrpSpPr>
        <p:grpSpPr>
          <a:xfrm>
            <a:off x="5950859" y="1108189"/>
            <a:ext cx="2567391" cy="3256761"/>
            <a:chOff x="4754850" y="887475"/>
            <a:chExt cx="3763400" cy="3725700"/>
          </a:xfrm>
        </p:grpSpPr>
        <p:sp>
          <p:nvSpPr>
            <p:cNvPr id="1015" name="Google Shape;1015;p46"/>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46"/>
            <p:cNvGrpSpPr/>
            <p:nvPr/>
          </p:nvGrpSpPr>
          <p:grpSpPr>
            <a:xfrm>
              <a:off x="4754850" y="887475"/>
              <a:ext cx="3674404" cy="3616200"/>
              <a:chOff x="4754850" y="887475"/>
              <a:chExt cx="3674404" cy="3616200"/>
            </a:xfrm>
          </p:grpSpPr>
          <p:sp>
            <p:nvSpPr>
              <p:cNvPr id="1017" name="Google Shape;1017;p46"/>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46"/>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19" name="Google Shape;1019;p46"/>
              <p:cNvGrpSpPr/>
              <p:nvPr/>
            </p:nvGrpSpPr>
            <p:grpSpPr>
              <a:xfrm>
                <a:off x="7492324" y="978977"/>
                <a:ext cx="845101" cy="183000"/>
                <a:chOff x="1605849" y="363963"/>
                <a:chExt cx="845101" cy="183000"/>
              </a:xfrm>
            </p:grpSpPr>
            <p:sp>
              <p:nvSpPr>
                <p:cNvPr id="1020" name="Google Shape;1020;p46"/>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6"/>
                <p:cNvGrpSpPr/>
                <p:nvPr/>
              </p:nvGrpSpPr>
              <p:grpSpPr>
                <a:xfrm>
                  <a:off x="2267950" y="363963"/>
                  <a:ext cx="183000" cy="183000"/>
                  <a:chOff x="8225400" y="367488"/>
                  <a:chExt cx="183000" cy="183000"/>
                </a:xfrm>
              </p:grpSpPr>
              <p:cxnSp>
                <p:nvCxnSpPr>
                  <p:cNvPr id="1022" name="Google Shape;1022;p4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4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024" name="Google Shape;1024;p46"/>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26" name="Google Shape;1026;p46"/>
          <p:cNvSpPr/>
          <p:nvPr/>
        </p:nvSpPr>
        <p:spPr>
          <a:xfrm>
            <a:off x="1500283" y="46028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2341800" y="451009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714314" y="40084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6;p32">
            <a:extLst>
              <a:ext uri="{FF2B5EF4-FFF2-40B4-BE49-F238E27FC236}">
                <a16:creationId xmlns:a16="http://schemas.microsoft.com/office/drawing/2014/main" id="{BBD3531F-639B-85CE-B65C-EFD867F85AA1}"/>
              </a:ext>
            </a:extLst>
          </p:cNvPr>
          <p:cNvSpPr txBox="1">
            <a:spLocks/>
          </p:cNvSpPr>
          <p:nvPr/>
        </p:nvSpPr>
        <p:spPr>
          <a:xfrm>
            <a:off x="433436" y="257811"/>
            <a:ext cx="5702391" cy="396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91440" lvl="0" algn="l" rtl="0">
              <a:lnSpc>
                <a:spcPct val="100000"/>
              </a:lnSpc>
              <a:spcBef>
                <a:spcPts val="0"/>
              </a:spcBef>
              <a:spcAft>
                <a:spcPts val="0"/>
              </a:spcAft>
              <a:buClr>
                <a:schemeClr val="dk1"/>
              </a:buClr>
              <a:buSzPts val="3500"/>
              <a:buFont typeface="Rubik Black"/>
              <a:buNone/>
              <a:defRPr sz="35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TỔNG KẾT</a:t>
            </a:r>
            <a:endParaRPr lang="en-US" sz="2000" b="1">
              <a:latin typeface="Oswald bold" pitchFamily="2" charset="0"/>
              <a:ea typeface="Karla"/>
              <a:cs typeface="Karla"/>
              <a:sym typeface="Karla"/>
            </a:endParaRPr>
          </a:p>
        </p:txBody>
      </p:sp>
      <p:pic>
        <p:nvPicPr>
          <p:cNvPr id="5" name="Picture 2" descr="Miễn phí Người Sử Dụng Macbook Ảnh lưu trữ">
            <a:extLst>
              <a:ext uri="{FF2B5EF4-FFF2-40B4-BE49-F238E27FC236}">
                <a16:creationId xmlns:a16="http://schemas.microsoft.com/office/drawing/2014/main" id="{797EF5A0-2CB2-E741-7373-06F2733C97C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3495"/>
          <a:stretch/>
        </p:blipFill>
        <p:spPr bwMode="auto">
          <a:xfrm>
            <a:off x="5968873" y="1431954"/>
            <a:ext cx="2479275" cy="284123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13;p46">
            <a:extLst>
              <a:ext uri="{FF2B5EF4-FFF2-40B4-BE49-F238E27FC236}">
                <a16:creationId xmlns:a16="http://schemas.microsoft.com/office/drawing/2014/main" id="{EF2E300E-3FF1-E345-4BAF-96886D3EAAD9}"/>
              </a:ext>
            </a:extLst>
          </p:cNvPr>
          <p:cNvSpPr txBox="1">
            <a:spLocks/>
          </p:cNvSpPr>
          <p:nvPr/>
        </p:nvSpPr>
        <p:spPr>
          <a:xfrm>
            <a:off x="329683" y="5433759"/>
            <a:ext cx="5445858" cy="3161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vi-VN" sz="1000">
                <a:latin typeface="Oswald Light" pitchFamily="2" charset="0"/>
                <a:ea typeface="Times New Roman" panose="02020603050405020304" pitchFamily="18" charset="0"/>
              </a:rPr>
              <a:t>- </a:t>
            </a:r>
            <a:r>
              <a:rPr lang="vi-VN" sz="1000" b="1">
                <a:latin typeface="Oswald Light" pitchFamily="2" charset="0"/>
                <a:ea typeface="Times New Roman" panose="02020603050405020304" pitchFamily="18" charset="0"/>
              </a:rPr>
              <a:t>Tăng tính tương thích: </a:t>
            </a:r>
            <a:r>
              <a:rPr lang="vi-VN" sz="1000">
                <a:latin typeface="Oswald Light" pitchFamily="2" charset="0"/>
                <a:ea typeface="Times New Roman" panose="02020603050405020304" pitchFamily="18" charset="0"/>
              </a:rPr>
              <a:t>Phát triển hệ thống để tương thích với nhiều loại thiết bị điện thoại khác nhau và hệ điều hành, từ đó giúp cho việc quản lý và sử dụng điện thoại trở nên đa dạng và linh hoạt hơn. Tích hợp tính năng đồng bộ hóa dữ liệu giữa các thiết bị khác nhau, giúp người dùng dễ dàng chuyển đổi giữa các thiết bị và không mất đi các thông tin quan trọng.</a:t>
            </a:r>
          </a:p>
          <a:p>
            <a:pPr marL="139700" indent="0" algn="just">
              <a:lnSpc>
                <a:spcPct val="150000"/>
              </a:lnSpc>
              <a:spcAft>
                <a:spcPts val="600"/>
              </a:spcAft>
            </a:pPr>
            <a:r>
              <a:rPr lang="vi-VN" sz="1000">
                <a:latin typeface="Oswald Light" pitchFamily="2" charset="0"/>
                <a:ea typeface="Times New Roman" panose="02020603050405020304" pitchFamily="18" charset="0"/>
              </a:rPr>
              <a:t>- </a:t>
            </a:r>
            <a:r>
              <a:rPr lang="vi-VN" sz="1000" b="1">
                <a:latin typeface="Oswald Light" pitchFamily="2" charset="0"/>
                <a:ea typeface="Times New Roman" panose="02020603050405020304" pitchFamily="18" charset="0"/>
              </a:rPr>
              <a:t>Nâng cao tính năng bảo mật: </a:t>
            </a:r>
            <a:r>
              <a:rPr lang="vi-VN" sz="1000">
                <a:latin typeface="Oswald Light" pitchFamily="2" charset="0"/>
                <a:ea typeface="Times New Roman" panose="02020603050405020304" pitchFamily="18" charset="0"/>
              </a:rPr>
              <a:t>Tích hợp các tính năng bảo mật cao như xác thực người dùng, mã hóa dữ liệu, kiểm soát truy cập và phát hiện các phần mềm độc hại.</a:t>
            </a:r>
          </a:p>
        </p:txBody>
      </p:sp>
    </p:spTree>
    <p:extLst>
      <p:ext uri="{BB962C8B-B14F-4D97-AF65-F5344CB8AC3E}">
        <p14:creationId xmlns:p14="http://schemas.microsoft.com/office/powerpoint/2010/main" val="44916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46"/>
          <p:cNvSpPr txBox="1">
            <a:spLocks noGrp="1"/>
          </p:cNvSpPr>
          <p:nvPr>
            <p:ph type="title"/>
          </p:nvPr>
        </p:nvSpPr>
        <p:spPr>
          <a:xfrm>
            <a:off x="714325" y="731400"/>
            <a:ext cx="2478818" cy="5219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Oswald "/>
              </a:rPr>
              <a:t>Hướng phát triển</a:t>
            </a:r>
            <a:endParaRPr sz="2400" b="1">
              <a:latin typeface="Oswald "/>
            </a:endParaRPr>
          </a:p>
        </p:txBody>
      </p:sp>
      <p:sp>
        <p:nvSpPr>
          <p:cNvPr id="1013" name="Google Shape;1013;p46"/>
          <p:cNvSpPr txBox="1">
            <a:spLocks noGrp="1"/>
          </p:cNvSpPr>
          <p:nvPr>
            <p:ph type="subTitle" idx="1"/>
          </p:nvPr>
        </p:nvSpPr>
        <p:spPr>
          <a:xfrm>
            <a:off x="856275" y="-3276393"/>
            <a:ext cx="5445858" cy="3161043"/>
          </a:xfrm>
          <a:prstGeom prst="rect">
            <a:avLst/>
          </a:prstGeom>
        </p:spPr>
        <p:txBody>
          <a:bodyPr spcFirstLastPara="1" wrap="square" lIns="91425" tIns="91425" rIns="91425" bIns="91425" anchor="t" anchorCtr="0">
            <a:noAutofit/>
          </a:bodyPr>
          <a:lstStyle/>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Tích hợp tính năng phân tích dữ liệu: </a:t>
            </a:r>
            <a:r>
              <a:rPr lang="en-US" sz="1200">
                <a:effectLst/>
                <a:latin typeface="Oswald Light" pitchFamily="2" charset="0"/>
                <a:ea typeface="Times New Roman" panose="02020603050405020304" pitchFamily="18" charset="0"/>
              </a:rPr>
              <a:t>Sử dụng các công nghệ trí tuệ nhân tạo để phát hiện các xu hướng và mô hình về việc sử dụng điện thoại của người dùng. Các mô hình này có thể được sử dụng để đưa ra các dự đoán về việc sử dụng điện thoại và đề xuất các giải pháp quản lý phù hợp. Tích hợp các công cụ phân tích dữ liệu để phân tích các dữ liệu về việc sử dụng điện thoại của người dùng, bao gồm thời gian sử dụng, số lần bật/tắt điện thoại, các ứng dụng được sử dụng nhiều nhất, lượng dữ liệu được sử dụng và nhiều thông tin khác. Từ đó, người quản lý có thể đánh giá tình trạng sử dụng điện thoại của người dùng và đưa ra các phương án phù hợp.</a:t>
            </a:r>
            <a:endParaRPr lang="en-US" sz="1200">
              <a:effectLst/>
              <a:latin typeface="Oswald Light" pitchFamily="2" charset="0"/>
              <a:ea typeface="Calibri" panose="020F0502020204030204" pitchFamily="34" charset="0"/>
            </a:endParaRPr>
          </a:p>
          <a:p>
            <a:pPr marL="139700" indent="0" algn="just">
              <a:lnSpc>
                <a:spcPct val="150000"/>
              </a:lnSpc>
              <a:spcAft>
                <a:spcPts val="600"/>
              </a:spcAft>
            </a:pPr>
            <a:r>
              <a:rPr lang="en-US" sz="1200">
                <a:effectLst/>
                <a:latin typeface="Oswald Light" pitchFamily="2" charset="0"/>
                <a:ea typeface="Times New Roman" panose="02020603050405020304" pitchFamily="18" charset="0"/>
              </a:rPr>
              <a:t>- </a:t>
            </a:r>
            <a:r>
              <a:rPr lang="en-US" sz="1200" b="1">
                <a:effectLst/>
                <a:latin typeface="Oswald Light" pitchFamily="2" charset="0"/>
                <a:ea typeface="Times New Roman" panose="02020603050405020304" pitchFamily="18" charset="0"/>
              </a:rPr>
              <a:t>Phát triển ứng dụng di động: </a:t>
            </a:r>
            <a:r>
              <a:rPr lang="en-US" sz="1200">
                <a:effectLst/>
                <a:latin typeface="Oswald Light" pitchFamily="2" charset="0"/>
                <a:ea typeface="Times New Roman" panose="02020603050405020304" pitchFamily="18" charset="0"/>
              </a:rPr>
              <a:t>Phát triển các ứng dụng di động cho hệ thống quản lý, cho phép người dùng có thể sử dụng hệ thống trên thiết bị điện thoại thông minh cá nhân. Tích hợp tính năng nhận diện khuôn mặt hoặc vân tay để bảo vệ thông tin cá nhân của người dùng.</a:t>
            </a:r>
            <a:endParaRPr lang="en-US" sz="1200">
              <a:effectLst/>
              <a:latin typeface="Oswald Light" pitchFamily="2" charset="0"/>
              <a:ea typeface="Calibri" panose="020F0502020204030204" pitchFamily="34" charset="0"/>
            </a:endParaRPr>
          </a:p>
        </p:txBody>
      </p:sp>
      <p:grpSp>
        <p:nvGrpSpPr>
          <p:cNvPr id="1014" name="Google Shape;1014;p46"/>
          <p:cNvGrpSpPr/>
          <p:nvPr/>
        </p:nvGrpSpPr>
        <p:grpSpPr>
          <a:xfrm>
            <a:off x="5950859" y="1108189"/>
            <a:ext cx="2567391" cy="3256761"/>
            <a:chOff x="4754850" y="887475"/>
            <a:chExt cx="3763400" cy="3725700"/>
          </a:xfrm>
        </p:grpSpPr>
        <p:sp>
          <p:nvSpPr>
            <p:cNvPr id="1015" name="Google Shape;1015;p46"/>
            <p:cNvSpPr/>
            <p:nvPr/>
          </p:nvSpPr>
          <p:spPr>
            <a:xfrm>
              <a:off x="4844450" y="978975"/>
              <a:ext cx="3673800" cy="3634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46"/>
            <p:cNvGrpSpPr/>
            <p:nvPr/>
          </p:nvGrpSpPr>
          <p:grpSpPr>
            <a:xfrm>
              <a:off x="4754850" y="887475"/>
              <a:ext cx="3674404" cy="3616200"/>
              <a:chOff x="4754850" y="887475"/>
              <a:chExt cx="3674404" cy="3616200"/>
            </a:xfrm>
          </p:grpSpPr>
          <p:sp>
            <p:nvSpPr>
              <p:cNvPr id="1017" name="Google Shape;1017;p46"/>
              <p:cNvSpPr/>
              <p:nvPr/>
            </p:nvSpPr>
            <p:spPr>
              <a:xfrm>
                <a:off x="4754850" y="887475"/>
                <a:ext cx="3673733" cy="3616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 name="Google Shape;1018;p46"/>
              <p:cNvCxnSpPr/>
              <p:nvPr/>
            </p:nvCxnSpPr>
            <p:spPr>
              <a:xfrm>
                <a:off x="4755154" y="1253333"/>
                <a:ext cx="3674100" cy="0"/>
              </a:xfrm>
              <a:prstGeom prst="straightConnector1">
                <a:avLst/>
              </a:prstGeom>
              <a:noFill/>
              <a:ln w="28575" cap="flat" cmpd="sng">
                <a:solidFill>
                  <a:schemeClr val="dk1"/>
                </a:solidFill>
                <a:prstDash val="solid"/>
                <a:round/>
                <a:headEnd type="none" w="med" len="med"/>
                <a:tailEnd type="none" w="med" len="med"/>
              </a:ln>
            </p:spPr>
          </p:cxnSp>
          <p:grpSp>
            <p:nvGrpSpPr>
              <p:cNvPr id="1019" name="Google Shape;1019;p46"/>
              <p:cNvGrpSpPr/>
              <p:nvPr/>
            </p:nvGrpSpPr>
            <p:grpSpPr>
              <a:xfrm>
                <a:off x="7492324" y="978977"/>
                <a:ext cx="845101" cy="183000"/>
                <a:chOff x="1605849" y="363963"/>
                <a:chExt cx="845101" cy="183000"/>
              </a:xfrm>
            </p:grpSpPr>
            <p:sp>
              <p:nvSpPr>
                <p:cNvPr id="1020" name="Google Shape;1020;p46"/>
                <p:cNvSpPr/>
                <p:nvPr/>
              </p:nvSpPr>
              <p:spPr>
                <a:xfrm>
                  <a:off x="1951450" y="367563"/>
                  <a:ext cx="179400"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6"/>
                <p:cNvGrpSpPr/>
                <p:nvPr/>
              </p:nvGrpSpPr>
              <p:grpSpPr>
                <a:xfrm>
                  <a:off x="2267950" y="363963"/>
                  <a:ext cx="183000" cy="183000"/>
                  <a:chOff x="8225400" y="367488"/>
                  <a:chExt cx="183000" cy="183000"/>
                </a:xfrm>
              </p:grpSpPr>
              <p:cxnSp>
                <p:nvCxnSpPr>
                  <p:cNvPr id="1022" name="Google Shape;1022;p46"/>
                  <p:cNvCxnSpPr/>
                  <p:nvPr/>
                </p:nvCxnSpPr>
                <p:spPr>
                  <a:xfrm>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cxnSp>
                <p:nvCxnSpPr>
                  <p:cNvPr id="1023" name="Google Shape;1023;p46"/>
                  <p:cNvCxnSpPr/>
                  <p:nvPr/>
                </p:nvCxnSpPr>
                <p:spPr>
                  <a:xfrm rot="5400000">
                    <a:off x="8225400" y="367488"/>
                    <a:ext cx="183000" cy="183000"/>
                  </a:xfrm>
                  <a:prstGeom prst="straightConnector1">
                    <a:avLst/>
                  </a:prstGeom>
                  <a:noFill/>
                  <a:ln w="28575" cap="flat" cmpd="sng">
                    <a:solidFill>
                      <a:schemeClr val="dk1"/>
                    </a:solidFill>
                    <a:prstDash val="solid"/>
                    <a:round/>
                    <a:headEnd type="none" w="med" len="med"/>
                    <a:tailEnd type="none" w="med" len="med"/>
                  </a:ln>
                </p:spPr>
              </p:cxnSp>
            </p:grpSp>
            <p:cxnSp>
              <p:nvCxnSpPr>
                <p:cNvPr id="1024" name="Google Shape;1024;p46"/>
                <p:cNvCxnSpPr/>
                <p:nvPr/>
              </p:nvCxnSpPr>
              <p:spPr>
                <a:xfrm>
                  <a:off x="1605849" y="546963"/>
                  <a:ext cx="208500" cy="0"/>
                </a:xfrm>
                <a:prstGeom prst="straightConnector1">
                  <a:avLst/>
                </a:prstGeom>
                <a:noFill/>
                <a:ln w="28575" cap="flat" cmpd="sng">
                  <a:solidFill>
                    <a:schemeClr val="dk1"/>
                  </a:solidFill>
                  <a:prstDash val="solid"/>
                  <a:round/>
                  <a:headEnd type="none" w="med" len="med"/>
                  <a:tailEnd type="none" w="med" len="med"/>
                </a:ln>
              </p:spPr>
            </p:cxnSp>
          </p:grpSp>
        </p:grpSp>
      </p:grpSp>
      <p:sp>
        <p:nvSpPr>
          <p:cNvPr id="1026" name="Google Shape;1026;p46"/>
          <p:cNvSpPr/>
          <p:nvPr/>
        </p:nvSpPr>
        <p:spPr>
          <a:xfrm>
            <a:off x="1500283" y="4602867"/>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2341800" y="451009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714314" y="400843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46;p32">
            <a:extLst>
              <a:ext uri="{FF2B5EF4-FFF2-40B4-BE49-F238E27FC236}">
                <a16:creationId xmlns:a16="http://schemas.microsoft.com/office/drawing/2014/main" id="{BBD3531F-639B-85CE-B65C-EFD867F85AA1}"/>
              </a:ext>
            </a:extLst>
          </p:cNvPr>
          <p:cNvSpPr txBox="1">
            <a:spLocks/>
          </p:cNvSpPr>
          <p:nvPr/>
        </p:nvSpPr>
        <p:spPr>
          <a:xfrm>
            <a:off x="433436" y="220740"/>
            <a:ext cx="5702391" cy="396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91440" lvl="0" algn="l" rtl="0">
              <a:lnSpc>
                <a:spcPct val="100000"/>
              </a:lnSpc>
              <a:spcBef>
                <a:spcPts val="0"/>
              </a:spcBef>
              <a:spcAft>
                <a:spcPts val="0"/>
              </a:spcAft>
              <a:buClr>
                <a:schemeClr val="dk1"/>
              </a:buClr>
              <a:buSzPts val="3500"/>
              <a:buFont typeface="Rubik Black"/>
              <a:buNone/>
              <a:defRPr sz="35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1">
                <a:solidFill>
                  <a:schemeClr val="hlink"/>
                </a:solidFill>
                <a:uFill>
                  <a:noFill/>
                </a:uFill>
                <a:latin typeface="Oswald bold" pitchFamily="2" charset="0"/>
                <a:ea typeface="Karla"/>
                <a:cs typeface="Karla"/>
                <a:sym typeface="Karla"/>
              </a:rPr>
              <a:t>TỔNG KẾT</a:t>
            </a:r>
            <a:endParaRPr lang="en-US" sz="2000" b="1">
              <a:latin typeface="Oswald bold" pitchFamily="2" charset="0"/>
              <a:ea typeface="Karla"/>
              <a:cs typeface="Karla"/>
              <a:sym typeface="Karla"/>
            </a:endParaRPr>
          </a:p>
        </p:txBody>
      </p:sp>
      <p:sp>
        <p:nvSpPr>
          <p:cNvPr id="3" name="Google Shape;1013;p46">
            <a:extLst>
              <a:ext uri="{FF2B5EF4-FFF2-40B4-BE49-F238E27FC236}">
                <a16:creationId xmlns:a16="http://schemas.microsoft.com/office/drawing/2014/main" id="{FF8F2B39-71F0-F92B-0B16-BEB62F827E92}"/>
              </a:ext>
            </a:extLst>
          </p:cNvPr>
          <p:cNvSpPr txBox="1">
            <a:spLocks/>
          </p:cNvSpPr>
          <p:nvPr/>
        </p:nvSpPr>
        <p:spPr>
          <a:xfrm>
            <a:off x="300655" y="1253643"/>
            <a:ext cx="5445858" cy="3161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lnSpc>
                <a:spcPct val="150000"/>
              </a:lnSpc>
              <a:spcAft>
                <a:spcPts val="600"/>
              </a:spcAft>
            </a:pPr>
            <a:r>
              <a:rPr lang="vi-VN">
                <a:latin typeface="Oswald Light" pitchFamily="2" charset="0"/>
                <a:ea typeface="Times New Roman" panose="02020603050405020304" pitchFamily="18" charset="0"/>
              </a:rPr>
              <a:t>- </a:t>
            </a:r>
            <a:r>
              <a:rPr lang="vi-VN" b="1">
                <a:latin typeface="Oswald Light" pitchFamily="2" charset="0"/>
                <a:ea typeface="Times New Roman" panose="02020603050405020304" pitchFamily="18" charset="0"/>
              </a:rPr>
              <a:t>Tăng tính tương thích: </a:t>
            </a:r>
            <a:r>
              <a:rPr lang="vi-VN">
                <a:latin typeface="Oswald Light" pitchFamily="2" charset="0"/>
                <a:ea typeface="Times New Roman" panose="02020603050405020304" pitchFamily="18" charset="0"/>
              </a:rPr>
              <a:t>Phát triển hệ thống để tương thích với nhiều loại thiết bị điện thoại khác nhau và hệ điều hành, từ đó giúp cho việc quản lý và sử dụng điện thoại trở nên đa dạng và linh hoạt hơn. Tích hợp tính năng đồng bộ hóa dữ liệu giữa các thiết bị khác nhau, giúp người dùng dễ dàng chuyển đổi giữa các thiết bị và không mất đi các thông tin quan trọng.</a:t>
            </a:r>
          </a:p>
          <a:p>
            <a:pPr marL="139700" indent="0" algn="just">
              <a:lnSpc>
                <a:spcPct val="150000"/>
              </a:lnSpc>
              <a:spcAft>
                <a:spcPts val="600"/>
              </a:spcAft>
            </a:pPr>
            <a:r>
              <a:rPr lang="vi-VN">
                <a:latin typeface="Oswald Light" pitchFamily="2" charset="0"/>
                <a:ea typeface="Times New Roman" panose="02020603050405020304" pitchFamily="18" charset="0"/>
              </a:rPr>
              <a:t>- </a:t>
            </a:r>
            <a:r>
              <a:rPr lang="vi-VN" b="1">
                <a:latin typeface="Oswald Light" pitchFamily="2" charset="0"/>
                <a:ea typeface="Times New Roman" panose="02020603050405020304" pitchFamily="18" charset="0"/>
              </a:rPr>
              <a:t>Nâng cao tính năng bảo mật: </a:t>
            </a:r>
            <a:r>
              <a:rPr lang="vi-VN">
                <a:latin typeface="Oswald Light" pitchFamily="2" charset="0"/>
                <a:ea typeface="Times New Roman" panose="02020603050405020304" pitchFamily="18" charset="0"/>
              </a:rPr>
              <a:t>Tích hợp các tính năng bảo mật cao như xác thực người dùng, mã hóa dữ liệu, kiểm soát truy cập và phát hiện các phần mềm độc hại.</a:t>
            </a:r>
          </a:p>
        </p:txBody>
      </p:sp>
      <p:pic>
        <p:nvPicPr>
          <p:cNvPr id="3076" name="Picture 4">
            <a:extLst>
              <a:ext uri="{FF2B5EF4-FFF2-40B4-BE49-F238E27FC236}">
                <a16:creationId xmlns:a16="http://schemas.microsoft.com/office/drawing/2014/main" id="{291CAD85-E8FD-4DC7-310C-7630E38B462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2740"/>
          <a:stretch/>
        </p:blipFill>
        <p:spPr bwMode="auto">
          <a:xfrm>
            <a:off x="5964915" y="1442511"/>
            <a:ext cx="2479285" cy="2841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782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oft Colors UI Design for Agencies by Slidesgo">
  <a:themeElements>
    <a:clrScheme name="Simple Light">
      <a:dk1>
        <a:srgbClr val="000000"/>
      </a:dk1>
      <a:lt1>
        <a:srgbClr val="FCF6E8"/>
      </a:lt1>
      <a:dk2>
        <a:srgbClr val="DBCFC3"/>
      </a:dk2>
      <a:lt2>
        <a:srgbClr val="EFC4B9"/>
      </a:lt2>
      <a:accent1>
        <a:srgbClr val="FDBC96"/>
      </a:accent1>
      <a:accent2>
        <a:srgbClr val="DAC2CF"/>
      </a:accent2>
      <a:accent3>
        <a:srgbClr val="D3E3D6"/>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TotalTime>
  <Words>14307</Words>
  <Application>Microsoft Office PowerPoint</Application>
  <PresentationFormat>On-screen Show (16:9)</PresentationFormat>
  <Paragraphs>1211</Paragraphs>
  <Slides>108</Slides>
  <Notes>108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108</vt:i4>
      </vt:variant>
    </vt:vector>
  </HeadingPairs>
  <TitlesOfParts>
    <vt:vector size="121" baseType="lpstr">
      <vt:lpstr>Arial</vt:lpstr>
      <vt:lpstr>Karla</vt:lpstr>
      <vt:lpstr>Times New Roman</vt:lpstr>
      <vt:lpstr>Oswald bold</vt:lpstr>
      <vt:lpstr>Oswald Light</vt:lpstr>
      <vt:lpstr>Inter Tight Light</vt:lpstr>
      <vt:lpstr>Calibri</vt:lpstr>
      <vt:lpstr>Oswald</vt:lpstr>
      <vt:lpstr>Symbol</vt:lpstr>
      <vt:lpstr>Rubik Black</vt:lpstr>
      <vt:lpstr>Oswald </vt:lpstr>
      <vt:lpstr>Bebas Neue</vt:lpstr>
      <vt:lpstr>Soft Colors UI Design for Agencies by Slidesgo</vt:lpstr>
      <vt:lpstr>QUẢN LÝ KHO HÀNG ĐIỆN THOẠI THEO MÃ IMEI</vt:lpstr>
      <vt:lpstr>Thanks!</vt:lpstr>
      <vt:lpstr>Nội dung của bài báo cáo</vt:lpstr>
      <vt:lpstr>GIỚI THIỆU HỆ THỐNG</vt:lpstr>
      <vt:lpstr>01</vt:lpstr>
      <vt:lpstr>Bảng phân công công việc</vt:lpstr>
      <vt:lpstr>Bảng nhiệm vụ và tiến độ hoàn thành</vt:lpstr>
      <vt:lpstr>02</vt:lpstr>
      <vt:lpstr>2.1</vt:lpstr>
      <vt:lpstr>1.1</vt:lpstr>
      <vt:lpstr>1.1</vt:lpstr>
      <vt:lpstr>1.1</vt:lpstr>
      <vt:lpstr>1.1</vt:lpstr>
      <vt:lpstr>1.1</vt:lpstr>
      <vt:lpstr>1.1</vt:lpstr>
      <vt:lpstr>1.1</vt:lpstr>
      <vt:lpstr>2.1</vt:lpstr>
      <vt:lpstr>KHẢO SÁT HỆ THỐNG</vt:lpstr>
      <vt:lpstr>2.1</vt:lpstr>
      <vt:lpstr>KHẢO SÁT HỆ THỐNG</vt:lpstr>
      <vt:lpstr>2.1</vt:lpstr>
      <vt:lpstr>KHẢO SÁT HỆ THỐNG</vt:lpstr>
      <vt:lpstr>KHẢO SÁT HỆ THỐNG</vt:lpstr>
      <vt:lpstr>2.1</vt:lpstr>
      <vt:lpstr>KHẢO SÁT HỆ THỐNG</vt:lpstr>
      <vt:lpstr>KHẢO SÁT HỆ THỐNG</vt:lpstr>
      <vt:lpstr>2.1</vt:lpstr>
      <vt:lpstr>03</vt:lpstr>
      <vt:lpstr>SƠ ĐỒ BFD</vt:lpstr>
      <vt:lpstr>04</vt:lpstr>
      <vt:lpstr>4.1</vt:lpstr>
      <vt:lpstr>4.1</vt:lpstr>
      <vt:lpstr>4.1</vt:lpstr>
      <vt:lpstr>4.1</vt:lpstr>
      <vt:lpstr>4.1</vt:lpstr>
      <vt:lpstr>4.1</vt:lpstr>
      <vt:lpstr>4.1</vt:lpstr>
      <vt:lpstr>4.2</vt:lpstr>
      <vt:lpstr>4.2</vt:lpstr>
      <vt:lpstr>4.1</vt:lpstr>
      <vt:lpstr>4.3</vt:lpstr>
      <vt:lpstr>4.1</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USECASE</vt:lpstr>
      <vt:lpstr>4.1</vt:lpstr>
      <vt:lpstr>05</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THIẾT KẾ DỮ LIỆU</vt:lpstr>
      <vt:lpstr>06</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07</vt:lpstr>
      <vt:lpstr>Sơ đồ màn hình</vt:lpstr>
      <vt:lpstr>07</vt:lpstr>
      <vt:lpstr>Hướng phát triển</vt:lpstr>
      <vt:lpstr>Hướng phát triển</vt:lpstr>
      <vt:lpstr>Thank you</vt:lpstr>
      <vt:lpstr>TÀI LIỆU THAM KHẢO</vt:lpstr>
      <vt:lpstr>GIAO DIỆN ĐĂNG NHẬP</vt:lpstr>
      <vt:lpstr>GIAO DIỆN TRANG CHỦ</vt:lpstr>
      <vt:lpstr>GIAO DIỆN TRANG CHỦ</vt:lpstr>
      <vt:lpstr>GIAO DIỆN TRANG CHỦ</vt:lpstr>
      <vt:lpstr>GIAO DIỆN TRANG CHỦ</vt:lpstr>
      <vt:lpstr>GIAO DIỆN TRANG CHỦ</vt:lpstr>
      <vt:lpstr>GIAO DIỆN TRANG CHỦ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CỬA HÀNG ĐIỆN THOẠI THEO MÃ IMEI</dc:title>
  <cp:lastModifiedBy>jochinhdo2003@gmail.com</cp:lastModifiedBy>
  <cp:revision>39</cp:revision>
  <dcterms:modified xsi:type="dcterms:W3CDTF">2023-05-09T03:52:24Z</dcterms:modified>
</cp:coreProperties>
</file>